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56" r:id="rId2"/>
    <p:sldId id="257" r:id="rId3"/>
    <p:sldId id="266" r:id="rId4"/>
    <p:sldId id="258" r:id="rId5"/>
    <p:sldId id="271" r:id="rId6"/>
    <p:sldId id="277" r:id="rId7"/>
    <p:sldId id="275" r:id="rId8"/>
    <p:sldId id="281" r:id="rId9"/>
    <p:sldId id="278" r:id="rId10"/>
    <p:sldId id="274" r:id="rId11"/>
    <p:sldId id="276" r:id="rId12"/>
    <p:sldId id="260" r:id="rId13"/>
    <p:sldId id="264" r:id="rId14"/>
    <p:sldId id="268" r:id="rId15"/>
    <p:sldId id="272" r:id="rId16"/>
    <p:sldId id="279" r:id="rId17"/>
    <p:sldId id="259" r:id="rId18"/>
    <p:sldId id="280" r:id="rId19"/>
    <p:sldId id="261" r:id="rId20"/>
    <p:sldId id="282" r:id="rId2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8" autoAdjust="0"/>
  </p:normalViewPr>
  <p:slideViewPr>
    <p:cSldViewPr>
      <p:cViewPr>
        <p:scale>
          <a:sx n="100" d="100"/>
          <a:sy n="100" d="100"/>
        </p:scale>
        <p:origin x="-2112" y="9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659C9E-AEDA-4BD3-AB8A-F9E93B31E2AF}" type="datetimeFigureOut">
              <a:rPr lang="en-US" smtClean="0"/>
              <a:pPr/>
              <a:t>10/20/2016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B433E6-7C33-4A50-B975-31E2F339AD4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8F741-2C1E-45F7-954C-C8FEF10CBC7D}" type="datetimeFigureOut">
              <a:rPr lang="en-US" smtClean="0"/>
              <a:t>10/26/2016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A48E8-5B2E-4B08-AC94-7A2EE96E8CA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9A48E8-5B2E-4B08-AC94-7A2EE96E8CA1}"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2824" y="6604000"/>
            <a:ext cx="6860824" cy="2549451"/>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49B6062-0C9D-4866-AD04-28EAB99739A8}" type="datetimeFigureOut">
              <a:rPr lang="en-US" smtClean="0"/>
              <a:pPr/>
              <a:t>10/20/2016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651EF71-38B0-4009-8725-79495AD188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1975106"/>
            <a:ext cx="6172200" cy="584809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9B6062-0C9D-4866-AD04-28EAB99739A8}" type="datetimeFigureOut">
              <a:rPr lang="en-US" smtClean="0"/>
              <a:pPr/>
              <a:t>10/20/2016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51EF71-38B0-4009-8725-79495AD188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3010" y="366187"/>
            <a:ext cx="1333103" cy="745701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88"/>
            <a:ext cx="4743450" cy="745701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9B6062-0C9D-4866-AD04-28EAB99739A8}" type="datetimeFigureOut">
              <a:rPr lang="en-US" smtClean="0"/>
              <a:pPr/>
              <a:t>10/20/2016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51EF71-38B0-4009-8725-79495AD188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9B6062-0C9D-4866-AD04-28EAB99739A8}" type="datetimeFigureOut">
              <a:rPr lang="en-US" smtClean="0"/>
              <a:pPr/>
              <a:t>10/20/2016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51EF71-38B0-4009-8725-79495AD188C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9B6062-0C9D-4866-AD04-28EAB99739A8}" type="datetimeFigureOut">
              <a:rPr lang="en-US" smtClean="0"/>
              <a:pPr/>
              <a:t>10/20/2016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51EF71-38B0-4009-8725-79495AD188C2}" type="slidenum">
              <a:rPr lang="en-US" smtClean="0"/>
              <a:pPr/>
              <a:t>‹#›</a:t>
            </a:fld>
            <a:endParaRPr lang="en-US"/>
          </a:p>
        </p:txBody>
      </p:sp>
      <p:sp>
        <p:nvSpPr>
          <p:cNvPr id="7" name="Chevron 6"/>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9B6062-0C9D-4866-AD04-28EAB99739A8}" type="datetimeFigureOut">
              <a:rPr lang="en-US" smtClean="0"/>
              <a:pPr/>
              <a:t>10/20/2016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51EF71-38B0-4009-8725-79495AD188C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9B6062-0C9D-4866-AD04-28EAB99739A8}" type="datetimeFigureOut">
              <a:rPr lang="en-US" smtClean="0"/>
              <a:pPr/>
              <a:t>10/20/2016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651EF71-38B0-4009-8725-79495AD188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49B6062-0C9D-4866-AD04-28EAB99739A8}" type="datetimeFigureOut">
              <a:rPr lang="en-US" smtClean="0"/>
              <a:pPr/>
              <a:t>10/20/2016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651EF71-38B0-4009-8725-79495AD188C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49B6062-0C9D-4866-AD04-28EAB99739A8}" type="datetimeFigureOut">
              <a:rPr lang="en-US" smtClean="0"/>
              <a:pPr/>
              <a:t>10/20/2016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651EF71-38B0-4009-8725-79495AD188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045274" y="8543925"/>
            <a:ext cx="1440180" cy="487680"/>
          </a:xfrm>
        </p:spPr>
        <p:txBody>
          <a:bodyPr/>
          <a:lstStyle>
            <a:extLst/>
          </a:lstStyle>
          <a:p>
            <a:fld id="{F49B6062-0C9D-4866-AD04-28EAB99739A8}" type="datetimeFigureOut">
              <a:rPr lang="en-US" smtClean="0"/>
              <a:pPr/>
              <a:t>10/20/2016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51EF71-38B0-4009-8725-79495AD188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49B6062-0C9D-4866-AD04-28EAB99739A8}" type="datetimeFigureOut">
              <a:rPr lang="en-US" smtClean="0"/>
              <a:pPr/>
              <a:t>10/20/2016</a:t>
            </a:fld>
            <a:endParaRPr lang="en-US"/>
          </a:p>
        </p:txBody>
      </p:sp>
      <p:sp>
        <p:nvSpPr>
          <p:cNvPr id="6" name="Footer Placeholder 5"/>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651EF71-38B0-4009-8725-79495AD188C2}" type="slidenum">
              <a:rPr lang="en-US" smtClean="0"/>
              <a:pPr/>
              <a:t>‹#›</a:t>
            </a:fld>
            <a:endParaRPr lang="en-US"/>
          </a:p>
        </p:txBody>
      </p:sp>
      <p:sp>
        <p:nvSpPr>
          <p:cNvPr id="2" name="Title 1"/>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4532" y="7721671"/>
            <a:ext cx="2551736" cy="1441157"/>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4532" y="7721671"/>
            <a:ext cx="2551736" cy="144115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342900" y="1975105"/>
            <a:ext cx="6172200" cy="6034617"/>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F49B6062-0C9D-4866-AD04-28EAB99739A8}" type="datetimeFigureOut">
              <a:rPr lang="en-US" smtClean="0"/>
              <a:pPr/>
              <a:t>10/20/2016</a:t>
            </a:fld>
            <a:endParaRPr lang="en-US"/>
          </a:p>
        </p:txBody>
      </p:sp>
      <p:sp>
        <p:nvSpPr>
          <p:cNvPr id="22" name="Footer Placeholder 21"/>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2651EF71-38B0-4009-8725-79495AD188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3.jpe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voenetwork.com/"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5829300" cy="2439681"/>
          </a:xfrm>
        </p:spPr>
        <p:txBody>
          <a:bodyPr/>
          <a:lstStyle/>
          <a:p>
            <a:pPr algn="ctr"/>
            <a:r>
              <a:rPr lang="en-US" dirty="0" smtClean="0"/>
              <a:t>VOE-Network Business Meeting</a:t>
            </a:r>
            <a:endParaRPr lang="en-US" dirty="0"/>
          </a:p>
        </p:txBody>
      </p:sp>
      <p:sp>
        <p:nvSpPr>
          <p:cNvPr id="3" name="Subtitle 2"/>
          <p:cNvSpPr>
            <a:spLocks noGrp="1"/>
          </p:cNvSpPr>
          <p:nvPr>
            <p:ph type="subTitle" idx="1"/>
          </p:nvPr>
        </p:nvSpPr>
        <p:spPr>
          <a:xfrm>
            <a:off x="457200" y="4648200"/>
            <a:ext cx="5829300" cy="1599605"/>
          </a:xfrm>
        </p:spPr>
        <p:txBody>
          <a:bodyPr>
            <a:normAutofit/>
          </a:bodyPr>
          <a:lstStyle/>
          <a:p>
            <a:r>
              <a:rPr lang="en-US" sz="2000" dirty="0" smtClean="0"/>
              <a:t>Pre-AALAS Members Event</a:t>
            </a:r>
          </a:p>
          <a:p>
            <a:r>
              <a:rPr lang="en-US" sz="2000" dirty="0" smtClean="0"/>
              <a:t>Charlotte, NC</a:t>
            </a:r>
            <a:endParaRPr lang="en-US" sz="2000" dirty="0" smtClean="0"/>
          </a:p>
          <a:p>
            <a:r>
              <a:rPr lang="en-US" sz="2000" dirty="0" smtClean="0"/>
              <a:t>October 30</a:t>
            </a:r>
            <a:r>
              <a:rPr lang="en-US" sz="2000" dirty="0" smtClean="0"/>
              <a:t>, </a:t>
            </a:r>
            <a:r>
              <a:rPr lang="en-US" sz="2000" dirty="0" smtClean="0"/>
              <a:t>2015</a:t>
            </a:r>
            <a:endParaRPr lang="en-US" sz="2000" dirty="0"/>
          </a:p>
        </p:txBody>
      </p:sp>
      <p:pic>
        <p:nvPicPr>
          <p:cNvPr id="19458" name="Picture 2" descr="\\dfa19\ccmlean$\VOEN\Marketing\LOGOs\Final Logo\VOEN logo fin (2).gif"/>
          <p:cNvPicPr>
            <a:picLocks noChangeAspect="1" noChangeArrowheads="1"/>
          </p:cNvPicPr>
          <p:nvPr/>
        </p:nvPicPr>
        <p:blipFill>
          <a:blip r:embed="rId2" cstate="print"/>
          <a:srcRect/>
          <a:stretch>
            <a:fillRect/>
          </a:stretch>
        </p:blipFill>
        <p:spPr bwMode="auto">
          <a:xfrm>
            <a:off x="2115582" y="304800"/>
            <a:ext cx="2761218" cy="2743200"/>
          </a:xfrm>
          <a:prstGeom prst="rect">
            <a:avLst/>
          </a:prstGeom>
          <a:noFill/>
        </p:spPr>
      </p:pic>
      <p:pic>
        <p:nvPicPr>
          <p:cNvPr id="5" name="Picture 2" descr="\\Dfa19\ccmlean$\National Meetings\AALAS\2014 AALAS\Toyota_Plant\Photos\IMG_4345.JPG"/>
          <p:cNvPicPr>
            <a:picLocks noChangeAspect="1" noChangeArrowheads="1"/>
          </p:cNvPicPr>
          <p:nvPr/>
        </p:nvPicPr>
        <p:blipFill>
          <a:blip r:embed="rId3" cstate="print"/>
          <a:srcRect l="9622" t="3367" b="32655"/>
          <a:stretch>
            <a:fillRect/>
          </a:stretch>
        </p:blipFill>
        <p:spPr bwMode="auto">
          <a:xfrm>
            <a:off x="0" y="5884545"/>
            <a:ext cx="6858000" cy="3259455"/>
          </a:xfrm>
          <a:prstGeom prst="rect">
            <a:avLst/>
          </a:prstGeom>
          <a:noFill/>
        </p:spPr>
      </p:pic>
      <p:sp>
        <p:nvSpPr>
          <p:cNvPr id="6" name="TextBox 5"/>
          <p:cNvSpPr txBox="1"/>
          <p:nvPr/>
        </p:nvSpPr>
        <p:spPr>
          <a:xfrm>
            <a:off x="1600200" y="5867400"/>
            <a:ext cx="3767378" cy="646331"/>
          </a:xfrm>
          <a:prstGeom prst="rect">
            <a:avLst/>
          </a:prstGeom>
          <a:noFill/>
        </p:spPr>
        <p:txBody>
          <a:bodyPr wrap="none" rtlCol="0">
            <a:spAutoFit/>
          </a:bodyPr>
          <a:lstStyle/>
          <a:p>
            <a:r>
              <a:rPr lang="en-US" dirty="0" smtClean="0">
                <a:solidFill>
                  <a:srgbClr val="FF0000"/>
                </a:solidFill>
                <a:effectLst>
                  <a:outerShdw blurRad="38100" dist="38100" dir="2700000" algn="tl">
                    <a:srgbClr val="000000">
                      <a:alpha val="43137"/>
                    </a:srgbClr>
                  </a:outerShdw>
                </a:effectLst>
              </a:rPr>
              <a:t>VOE-Network Toyota Plant Tour</a:t>
            </a:r>
          </a:p>
          <a:p>
            <a:pPr algn="ctr"/>
            <a:r>
              <a:rPr lang="en-US" dirty="0" smtClean="0">
                <a:solidFill>
                  <a:srgbClr val="FF0000"/>
                </a:solidFill>
                <a:effectLst>
                  <a:outerShdw blurRad="38100" dist="38100" dir="2700000" algn="tl">
                    <a:srgbClr val="000000">
                      <a:alpha val="43137"/>
                    </a:srgbClr>
                  </a:outerShdw>
                </a:effectLst>
              </a:rPr>
              <a:t>2014; San Antonio Texas</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5257800" cy="6866722"/>
          </a:xfrm>
        </p:spPr>
        <p:txBody>
          <a:bodyPr>
            <a:normAutofit/>
          </a:bodyPr>
          <a:lstStyle/>
          <a:p>
            <a:pPr>
              <a:buNone/>
            </a:pPr>
            <a:r>
              <a:rPr lang="en-US" b="1" i="1" dirty="0" smtClean="0"/>
              <a:t>“We want training”</a:t>
            </a:r>
            <a:endParaRPr lang="en-US" b="1" i="1" dirty="0" smtClean="0"/>
          </a:p>
          <a:p>
            <a:pPr>
              <a:buNone/>
            </a:pPr>
            <a:endParaRPr lang="en-US" b="1" i="1" dirty="0" smtClean="0"/>
          </a:p>
          <a:p>
            <a:pPr>
              <a:buNone/>
            </a:pPr>
            <a:endParaRPr lang="en-US" sz="900" b="1" i="1" dirty="0" smtClean="0"/>
          </a:p>
        </p:txBody>
      </p:sp>
      <p:sp>
        <p:nvSpPr>
          <p:cNvPr id="3" name="Title 2"/>
          <p:cNvSpPr>
            <a:spLocks noGrp="1"/>
          </p:cNvSpPr>
          <p:nvPr>
            <p:ph type="title"/>
          </p:nvPr>
        </p:nvSpPr>
        <p:spPr>
          <a:xfrm>
            <a:off x="381000" y="0"/>
            <a:ext cx="6172200" cy="1524000"/>
          </a:xfrm>
        </p:spPr>
        <p:txBody>
          <a:bodyPr/>
          <a:lstStyle/>
          <a:p>
            <a:r>
              <a:rPr lang="en-US" dirty="0" smtClean="0"/>
              <a:t>2015: </a:t>
            </a:r>
            <a:r>
              <a:rPr lang="en-US" sz="3200" i="1" dirty="0" smtClean="0">
                <a:effectLst>
                  <a:outerShdw blurRad="38100" dist="38100" dir="2700000" algn="tl">
                    <a:srgbClr val="000000">
                      <a:alpha val="43137"/>
                    </a:srgbClr>
                  </a:outerShdw>
                </a:effectLst>
              </a:rPr>
              <a:t>Business</a:t>
            </a:r>
            <a:r>
              <a:rPr lang="en-US" sz="3200" i="1" dirty="0" smtClean="0">
                <a:effectLst>
                  <a:outerShdw blurRad="38100" dist="38100" dir="2700000" algn="tl">
                    <a:srgbClr val="000000">
                      <a:alpha val="43137"/>
                    </a:srgbClr>
                  </a:outerShdw>
                </a:effectLst>
              </a:rPr>
              <a:t> Meeting:</a:t>
            </a:r>
            <a:endParaRPr lang="en-US" sz="3200" i="1" dirty="0">
              <a:effectLst>
                <a:outerShdw blurRad="38100" dist="38100" dir="2700000" algn="tl">
                  <a:srgbClr val="000000">
                    <a:alpha val="43137"/>
                  </a:srgbClr>
                </a:outerShdw>
              </a:effectLst>
            </a:endParaRPr>
          </a:p>
        </p:txBody>
      </p:sp>
      <p:pic>
        <p:nvPicPr>
          <p:cNvPr id="8"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pic>
        <p:nvPicPr>
          <p:cNvPr id="4098" name="Picture 2" descr="\\Cifs2\ccmlean$\VOEN\AALAS\2015\Business Meeting Roster\Photos\IMG_3888 (2).JPG"/>
          <p:cNvPicPr>
            <a:picLocks noChangeAspect="1" noChangeArrowheads="1"/>
          </p:cNvPicPr>
          <p:nvPr/>
        </p:nvPicPr>
        <p:blipFill>
          <a:blip r:embed="rId3" cstate="print"/>
          <a:srcRect t="10000" b="54444"/>
          <a:stretch>
            <a:fillRect/>
          </a:stretch>
        </p:blipFill>
        <p:spPr bwMode="auto">
          <a:xfrm>
            <a:off x="533400" y="6324600"/>
            <a:ext cx="5143500" cy="1828800"/>
          </a:xfrm>
          <a:prstGeom prst="rect">
            <a:avLst/>
          </a:prstGeom>
          <a:noFill/>
          <a:scene3d>
            <a:camera prst="orthographicFront"/>
            <a:lightRig rig="threePt" dir="t"/>
          </a:scene3d>
          <a:sp3d>
            <a:bevelT w="152400"/>
            <a:bevelB w="114300" prst="artDeco"/>
          </a:sp3d>
        </p:spPr>
      </p:pic>
      <p:pic>
        <p:nvPicPr>
          <p:cNvPr id="4099" name="Picture 3" descr="\\Cifs2\ccmlean$\VOEN\AALAS\2015\Business Meeting Roster\Photos\IMG_3886.JPG"/>
          <p:cNvPicPr>
            <a:picLocks noChangeAspect="1" noChangeArrowheads="1"/>
          </p:cNvPicPr>
          <p:nvPr/>
        </p:nvPicPr>
        <p:blipFill>
          <a:blip r:embed="rId4" cstate="print"/>
          <a:srcRect t="13333" b="42222"/>
          <a:stretch>
            <a:fillRect/>
          </a:stretch>
        </p:blipFill>
        <p:spPr bwMode="auto">
          <a:xfrm>
            <a:off x="2914650" y="2209800"/>
            <a:ext cx="3943350" cy="1752600"/>
          </a:xfrm>
          <a:prstGeom prst="rect">
            <a:avLst/>
          </a:prstGeom>
          <a:noFill/>
          <a:scene3d>
            <a:camera prst="orthographicFront"/>
            <a:lightRig rig="threePt" dir="t"/>
          </a:scene3d>
          <a:sp3d>
            <a:bevelT w="152400"/>
            <a:bevelB w="114300" prst="artDeco"/>
          </a:sp3d>
        </p:spPr>
      </p:pic>
      <p:pic>
        <p:nvPicPr>
          <p:cNvPr id="4100" name="Picture 4" descr="\\Cifs2\ccmlean$\VOEN\AALAS\2015\Business Meeting Roster\Photos\IMG_3890 (2).JPG"/>
          <p:cNvPicPr>
            <a:picLocks noChangeAspect="1" noChangeArrowheads="1"/>
          </p:cNvPicPr>
          <p:nvPr/>
        </p:nvPicPr>
        <p:blipFill>
          <a:blip r:embed="rId5" cstate="print"/>
          <a:srcRect t="12222" b="24445"/>
          <a:stretch>
            <a:fillRect/>
          </a:stretch>
        </p:blipFill>
        <p:spPr bwMode="auto">
          <a:xfrm>
            <a:off x="3048000" y="4114800"/>
            <a:ext cx="3276600" cy="2075180"/>
          </a:xfrm>
          <a:prstGeom prst="rect">
            <a:avLst/>
          </a:prstGeom>
          <a:noFill/>
          <a:scene3d>
            <a:camera prst="orthographicFront"/>
            <a:lightRig rig="threePt" dir="t"/>
          </a:scene3d>
          <a:sp3d>
            <a:bevelT w="152400"/>
            <a:bevelB w="114300" prst="artDeco"/>
          </a:sp3d>
        </p:spPr>
      </p:pic>
      <p:pic>
        <p:nvPicPr>
          <p:cNvPr id="4101" name="Picture 5" descr="\\Cifs2\ccmlean$\VOEN\AALAS\2015\Business Meeting Roster\Photos\IMG_3891.JPG"/>
          <p:cNvPicPr>
            <a:picLocks noChangeAspect="1" noChangeArrowheads="1"/>
          </p:cNvPicPr>
          <p:nvPr/>
        </p:nvPicPr>
        <p:blipFill>
          <a:blip r:embed="rId6" cstate="print"/>
          <a:srcRect/>
          <a:stretch>
            <a:fillRect/>
          </a:stretch>
        </p:blipFill>
        <p:spPr bwMode="auto">
          <a:xfrm>
            <a:off x="228600" y="2819400"/>
            <a:ext cx="2514600" cy="2514600"/>
          </a:xfrm>
          <a:prstGeom prst="rect">
            <a:avLst/>
          </a:prstGeom>
          <a:noFill/>
          <a:scene3d>
            <a:camera prst="orthographicFront"/>
            <a:lightRig rig="threePt" dir="t"/>
          </a:scene3d>
          <a:sp3d>
            <a:bevelT w="152400"/>
            <a:bevelB w="114300" prst="artDeco"/>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4572000" cy="7171522"/>
          </a:xfrm>
        </p:spPr>
        <p:txBody>
          <a:bodyPr>
            <a:normAutofit/>
          </a:bodyPr>
          <a:lstStyle/>
          <a:p>
            <a:pPr>
              <a:buNone/>
            </a:pPr>
            <a:r>
              <a:rPr lang="en-US" b="1" i="1" dirty="0" smtClean="0"/>
              <a:t>Webinars:</a:t>
            </a:r>
          </a:p>
          <a:p>
            <a:pPr>
              <a:buNone/>
            </a:pPr>
            <a:r>
              <a:rPr lang="en-US" b="1" i="1" dirty="0" smtClean="0"/>
              <a:t>Learning Lab:</a:t>
            </a:r>
          </a:p>
          <a:p>
            <a:pPr lvl="1">
              <a:buNone/>
            </a:pPr>
            <a:r>
              <a:rPr lang="en-US" sz="1800" b="1" i="1" dirty="0" smtClean="0"/>
              <a:t>McGill University: “Visual Workplace”</a:t>
            </a:r>
          </a:p>
          <a:p>
            <a:pPr lvl="1">
              <a:buNone/>
            </a:pPr>
            <a:r>
              <a:rPr lang="en-US" sz="1800" b="1" i="1" dirty="0" smtClean="0"/>
              <a:t>MGH: “Vendor Partnerships”</a:t>
            </a:r>
          </a:p>
          <a:p>
            <a:pPr lvl="1">
              <a:buNone/>
            </a:pPr>
            <a:r>
              <a:rPr lang="en-US" sz="1800" b="1" i="1" dirty="0" smtClean="0"/>
              <a:t>VOE-N :”Virtual White </a:t>
            </a:r>
            <a:r>
              <a:rPr lang="en-US" sz="1800" b="1" i="1" dirty="0" smtClean="0"/>
              <a:t>B</a:t>
            </a:r>
            <a:r>
              <a:rPr lang="en-US" sz="1800" b="1" i="1" dirty="0" smtClean="0"/>
              <a:t>elt Certification &amp; Training” (50+Certified)</a:t>
            </a:r>
          </a:p>
          <a:p>
            <a:pPr>
              <a:buNone/>
            </a:pPr>
            <a:endParaRPr lang="en-US" sz="1400" b="1" i="1" dirty="0" smtClean="0"/>
          </a:p>
          <a:p>
            <a:pPr>
              <a:buNone/>
            </a:pPr>
            <a:r>
              <a:rPr lang="en-US" b="1" i="1" dirty="0" smtClean="0"/>
              <a:t>Leadership Academy:</a:t>
            </a:r>
          </a:p>
          <a:p>
            <a:pPr>
              <a:buNone/>
            </a:pPr>
            <a:r>
              <a:rPr lang="en-US" b="1" i="1" dirty="0" smtClean="0"/>
              <a:t>	</a:t>
            </a:r>
            <a:r>
              <a:rPr lang="en-US" sz="1800" b="1" i="1" dirty="0" smtClean="0"/>
              <a:t>OMRF Leadership Series:</a:t>
            </a:r>
          </a:p>
          <a:p>
            <a:pPr>
              <a:buNone/>
            </a:pPr>
            <a:r>
              <a:rPr lang="en-US" sz="1800" b="1" i="1" dirty="0" smtClean="0"/>
              <a:t>	</a:t>
            </a:r>
            <a:r>
              <a:rPr lang="en-US" sz="1800" b="1" i="1" dirty="0" smtClean="0"/>
              <a:t>“Understanding Operational Chaos in </a:t>
            </a:r>
            <a:r>
              <a:rPr lang="en-US" sz="1800" b="1" i="1" dirty="0" err="1" smtClean="0"/>
              <a:t>Vivarium</a:t>
            </a:r>
            <a:r>
              <a:rPr lang="en-US" sz="1800" b="1" i="1" dirty="0" smtClean="0"/>
              <a:t>”</a:t>
            </a:r>
          </a:p>
          <a:p>
            <a:pPr>
              <a:buNone/>
            </a:pPr>
            <a:r>
              <a:rPr lang="en-US" sz="1800" b="1" i="1" dirty="0" smtClean="0"/>
              <a:t>	“People management and Team Building”</a:t>
            </a:r>
          </a:p>
          <a:p>
            <a:pPr>
              <a:buNone/>
            </a:pPr>
            <a:r>
              <a:rPr lang="en-US" sz="1800" b="1" i="1" dirty="0" smtClean="0"/>
              <a:t>“Empowerment and Capability Building”</a:t>
            </a:r>
          </a:p>
          <a:p>
            <a:pPr>
              <a:buNone/>
            </a:pPr>
            <a:r>
              <a:rPr lang="en-US" sz="1800" b="1" i="1" dirty="0" smtClean="0"/>
              <a:t>“Sustaining the Continuous Improvement Culture”</a:t>
            </a:r>
          </a:p>
          <a:p>
            <a:pPr>
              <a:buNone/>
            </a:pPr>
            <a:endParaRPr lang="en-US" sz="2400" b="1" i="1" dirty="0" smtClean="0"/>
          </a:p>
          <a:p>
            <a:pPr>
              <a:buNone/>
            </a:pPr>
            <a:endParaRPr lang="en-US" sz="900" b="1" i="1" dirty="0" smtClean="0"/>
          </a:p>
        </p:txBody>
      </p:sp>
      <p:sp>
        <p:nvSpPr>
          <p:cNvPr id="3" name="Title 2"/>
          <p:cNvSpPr>
            <a:spLocks noGrp="1"/>
          </p:cNvSpPr>
          <p:nvPr>
            <p:ph type="title"/>
          </p:nvPr>
        </p:nvSpPr>
        <p:spPr>
          <a:xfrm>
            <a:off x="381000" y="0"/>
            <a:ext cx="6477000" cy="1524000"/>
          </a:xfrm>
        </p:spPr>
        <p:txBody>
          <a:bodyPr/>
          <a:lstStyle/>
          <a:p>
            <a:r>
              <a:rPr lang="en-US" dirty="0" smtClean="0"/>
              <a:t>2016: </a:t>
            </a:r>
            <a:r>
              <a:rPr lang="en-US" sz="3200" i="1" dirty="0" smtClean="0"/>
              <a:t>Program Committee</a:t>
            </a:r>
            <a:endParaRPr lang="en-US" sz="3200" i="1" dirty="0">
              <a:effectLst>
                <a:outerShdw blurRad="38100" dist="38100" dir="2700000" algn="tl">
                  <a:srgbClr val="000000">
                    <a:alpha val="43137"/>
                  </a:srgbClr>
                </a:outerShdw>
              </a:effectLst>
            </a:endParaRPr>
          </a:p>
        </p:txBody>
      </p:sp>
      <p:pic>
        <p:nvPicPr>
          <p:cNvPr id="8"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pic>
        <p:nvPicPr>
          <p:cNvPr id="5123" name="Picture 3"/>
          <p:cNvPicPr>
            <a:picLocks noChangeAspect="1" noChangeArrowheads="1"/>
          </p:cNvPicPr>
          <p:nvPr/>
        </p:nvPicPr>
        <p:blipFill>
          <a:blip r:embed="rId3" cstate="print"/>
          <a:srcRect l="31905" t="22095" r="37619" b="35238"/>
          <a:stretch>
            <a:fillRect/>
          </a:stretch>
        </p:blipFill>
        <p:spPr bwMode="auto">
          <a:xfrm>
            <a:off x="4724400" y="1524000"/>
            <a:ext cx="2002971" cy="1752600"/>
          </a:xfrm>
          <a:prstGeom prst="rect">
            <a:avLst/>
          </a:prstGeom>
          <a:noFill/>
          <a:ln w="9525">
            <a:noFill/>
            <a:miter lim="800000"/>
            <a:headEnd/>
            <a:tailEnd/>
          </a:ln>
        </p:spPr>
      </p:pic>
      <p:pic>
        <p:nvPicPr>
          <p:cNvPr id="11" name="Picture 10" descr="leadershipacademy_nameplate_FINAL_1"/>
          <p:cNvPicPr>
            <a:picLocks noChangeAspect="1" noChangeArrowheads="1"/>
          </p:cNvPicPr>
          <p:nvPr/>
        </p:nvPicPr>
        <p:blipFill>
          <a:blip r:embed="rId4" cstate="print"/>
          <a:srcRect/>
          <a:stretch>
            <a:fillRect/>
          </a:stretch>
        </p:blipFill>
        <p:spPr bwMode="auto">
          <a:xfrm>
            <a:off x="4267200" y="5562600"/>
            <a:ext cx="2438400" cy="579821"/>
          </a:xfrm>
          <a:prstGeom prst="rect">
            <a:avLst/>
          </a:prstGeom>
          <a:noFill/>
          <a:ln w="9525" algn="in">
            <a:noFill/>
            <a:miter lim="800000"/>
            <a:headEnd/>
            <a:tailEnd/>
          </a:ln>
        </p:spPr>
      </p:pic>
      <p:pic>
        <p:nvPicPr>
          <p:cNvPr id="12" name="Picture 11" descr="VOEN logo fin (2)"/>
          <p:cNvPicPr>
            <a:picLocks noChangeAspect="1" noChangeArrowheads="1"/>
          </p:cNvPicPr>
          <p:nvPr/>
        </p:nvPicPr>
        <p:blipFill>
          <a:blip r:embed="rId5" cstate="print"/>
          <a:srcRect/>
          <a:stretch>
            <a:fillRect/>
          </a:stretch>
        </p:blipFill>
        <p:spPr bwMode="auto">
          <a:xfrm>
            <a:off x="6324600" y="5562600"/>
            <a:ext cx="370489" cy="276580"/>
          </a:xfrm>
          <a:prstGeom prst="rect">
            <a:avLst/>
          </a:prstGeom>
          <a:noFill/>
          <a:ln w="9525" algn="in">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4572000" cy="7171522"/>
          </a:xfrm>
        </p:spPr>
        <p:txBody>
          <a:bodyPr>
            <a:normAutofit/>
          </a:bodyPr>
          <a:lstStyle/>
          <a:p>
            <a:pPr>
              <a:buNone/>
            </a:pPr>
            <a:endParaRPr lang="en-US" sz="2400" b="1" i="1" dirty="0" smtClean="0"/>
          </a:p>
          <a:p>
            <a:pPr>
              <a:buNone/>
            </a:pPr>
            <a:endParaRPr lang="en-US" sz="2400" b="1" i="1" dirty="0" smtClean="0"/>
          </a:p>
          <a:p>
            <a:pPr>
              <a:buNone/>
            </a:pPr>
            <a:endParaRPr lang="en-US" sz="900" b="1" i="1" dirty="0" smtClean="0"/>
          </a:p>
        </p:txBody>
      </p:sp>
      <p:pic>
        <p:nvPicPr>
          <p:cNvPr id="5122" name="Picture 2"/>
          <p:cNvPicPr>
            <a:picLocks noChangeAspect="1" noChangeArrowheads="1"/>
          </p:cNvPicPr>
          <p:nvPr/>
        </p:nvPicPr>
        <p:blipFill>
          <a:blip r:embed="rId2" cstate="print"/>
          <a:srcRect l="36012" t="25281" r="50482" b="46805"/>
          <a:stretch>
            <a:fillRect/>
          </a:stretch>
        </p:blipFill>
        <p:spPr bwMode="auto">
          <a:xfrm>
            <a:off x="304800" y="4114800"/>
            <a:ext cx="1769806" cy="2286000"/>
          </a:xfrm>
          <a:prstGeom prst="rect">
            <a:avLst/>
          </a:prstGeom>
          <a:noFill/>
          <a:ln w="9525">
            <a:noFill/>
            <a:miter lim="800000"/>
            <a:headEnd/>
            <a:tailEnd/>
          </a:ln>
          <a:scene3d>
            <a:camera prst="orthographicFront"/>
            <a:lightRig rig="threePt" dir="t"/>
          </a:scene3d>
          <a:sp3d>
            <a:bevelT w="158750"/>
            <a:bevelB w="114300" prst="artDeco"/>
          </a:sp3d>
        </p:spPr>
      </p:pic>
      <p:pic>
        <p:nvPicPr>
          <p:cNvPr id="5123" name="Picture 3"/>
          <p:cNvPicPr>
            <a:picLocks noChangeAspect="1" noChangeArrowheads="1"/>
          </p:cNvPicPr>
          <p:nvPr/>
        </p:nvPicPr>
        <p:blipFill>
          <a:blip r:embed="rId3" cstate="print"/>
          <a:srcRect l="31905" t="22095" r="37619" b="35238"/>
          <a:stretch>
            <a:fillRect/>
          </a:stretch>
        </p:blipFill>
        <p:spPr bwMode="auto">
          <a:xfrm>
            <a:off x="2971800" y="228600"/>
            <a:ext cx="914400" cy="800100"/>
          </a:xfrm>
          <a:prstGeom prst="rect">
            <a:avLst/>
          </a:prstGeom>
          <a:noFill/>
          <a:ln w="9525">
            <a:noFill/>
            <a:miter lim="800000"/>
            <a:headEnd/>
            <a:tailEnd/>
          </a:ln>
        </p:spPr>
      </p:pic>
      <p:pic>
        <p:nvPicPr>
          <p:cNvPr id="11" name="Picture 10" descr="leadershipacademy_nameplate_FINAL_1"/>
          <p:cNvPicPr>
            <a:picLocks noChangeAspect="1" noChangeArrowheads="1"/>
          </p:cNvPicPr>
          <p:nvPr/>
        </p:nvPicPr>
        <p:blipFill>
          <a:blip r:embed="rId4" cstate="print"/>
          <a:srcRect/>
          <a:stretch>
            <a:fillRect/>
          </a:stretch>
        </p:blipFill>
        <p:spPr bwMode="auto">
          <a:xfrm>
            <a:off x="2381250" y="3476625"/>
            <a:ext cx="2209800" cy="525463"/>
          </a:xfrm>
          <a:prstGeom prst="rect">
            <a:avLst/>
          </a:prstGeom>
          <a:noFill/>
          <a:ln w="9525" algn="in">
            <a:noFill/>
            <a:miter lim="800000"/>
            <a:headEnd/>
            <a:tailEnd/>
          </a:ln>
        </p:spPr>
      </p:pic>
      <p:pic>
        <p:nvPicPr>
          <p:cNvPr id="12" name="Picture 11" descr="VOEN logo fin (2)"/>
          <p:cNvPicPr>
            <a:picLocks noChangeAspect="1" noChangeArrowheads="1"/>
          </p:cNvPicPr>
          <p:nvPr/>
        </p:nvPicPr>
        <p:blipFill>
          <a:blip r:embed="rId5" cstate="print"/>
          <a:srcRect/>
          <a:stretch>
            <a:fillRect/>
          </a:stretch>
        </p:blipFill>
        <p:spPr bwMode="auto">
          <a:xfrm>
            <a:off x="4257676" y="3476625"/>
            <a:ext cx="335756" cy="250651"/>
          </a:xfrm>
          <a:prstGeom prst="rect">
            <a:avLst/>
          </a:prstGeom>
          <a:noFill/>
          <a:ln w="9525" algn="in">
            <a:noFill/>
            <a:miter lim="800000"/>
            <a:headEnd/>
            <a:tailEnd/>
          </a:ln>
          <a:effectLst/>
        </p:spPr>
      </p:pic>
      <p:pic>
        <p:nvPicPr>
          <p:cNvPr id="5124" name="Picture 4"/>
          <p:cNvPicPr>
            <a:picLocks noChangeAspect="1" noChangeArrowheads="1"/>
          </p:cNvPicPr>
          <p:nvPr/>
        </p:nvPicPr>
        <p:blipFill>
          <a:blip r:embed="rId6" cstate="print"/>
          <a:srcRect l="28571" t="25143" r="43333" b="16857"/>
          <a:stretch>
            <a:fillRect/>
          </a:stretch>
        </p:blipFill>
        <p:spPr bwMode="auto">
          <a:xfrm>
            <a:off x="4756682" y="4038600"/>
            <a:ext cx="1830802" cy="2362200"/>
          </a:xfrm>
          <a:prstGeom prst="rect">
            <a:avLst/>
          </a:prstGeom>
          <a:noFill/>
          <a:ln w="9525">
            <a:noFill/>
            <a:miter lim="800000"/>
            <a:headEnd/>
            <a:tailEnd/>
          </a:ln>
          <a:scene3d>
            <a:camera prst="orthographicFront"/>
            <a:lightRig rig="threePt" dir="t"/>
          </a:scene3d>
          <a:sp3d>
            <a:bevelT w="158750"/>
            <a:bevelB w="114300" prst="artDeco"/>
          </a:sp3d>
        </p:spPr>
      </p:pic>
      <p:pic>
        <p:nvPicPr>
          <p:cNvPr id="5125" name="Picture 5"/>
          <p:cNvPicPr>
            <a:picLocks noChangeAspect="1" noChangeArrowheads="1"/>
          </p:cNvPicPr>
          <p:nvPr/>
        </p:nvPicPr>
        <p:blipFill>
          <a:blip r:embed="rId7" cstate="print"/>
          <a:srcRect l="28571" t="11429" r="43334" b="29905"/>
          <a:stretch>
            <a:fillRect/>
          </a:stretch>
        </p:blipFill>
        <p:spPr bwMode="auto">
          <a:xfrm>
            <a:off x="2514600" y="4038600"/>
            <a:ext cx="1828800" cy="2386739"/>
          </a:xfrm>
          <a:prstGeom prst="rect">
            <a:avLst/>
          </a:prstGeom>
          <a:noFill/>
          <a:ln w="9525">
            <a:noFill/>
            <a:miter lim="800000"/>
            <a:headEnd/>
            <a:tailEnd/>
          </a:ln>
          <a:scene3d>
            <a:camera prst="orthographicFront"/>
            <a:lightRig rig="threePt" dir="t"/>
          </a:scene3d>
          <a:sp3d>
            <a:bevelT w="158750"/>
            <a:bevelB w="114300" prst="artDeco"/>
          </a:sp3d>
        </p:spPr>
      </p:pic>
      <p:pic>
        <p:nvPicPr>
          <p:cNvPr id="5126" name="Picture 6"/>
          <p:cNvPicPr>
            <a:picLocks noChangeAspect="1" noChangeArrowheads="1"/>
          </p:cNvPicPr>
          <p:nvPr/>
        </p:nvPicPr>
        <p:blipFill>
          <a:blip r:embed="rId8" cstate="print"/>
          <a:srcRect l="28571" t="11429" r="43334" b="29905"/>
          <a:stretch>
            <a:fillRect/>
          </a:stretch>
        </p:blipFill>
        <p:spPr bwMode="auto">
          <a:xfrm>
            <a:off x="66675" y="1152525"/>
            <a:ext cx="1634837" cy="2133600"/>
          </a:xfrm>
          <a:prstGeom prst="rect">
            <a:avLst/>
          </a:prstGeom>
          <a:noFill/>
          <a:ln w="9525">
            <a:noFill/>
            <a:miter lim="800000"/>
            <a:headEnd/>
            <a:tailEnd/>
          </a:ln>
          <a:scene3d>
            <a:camera prst="orthographicFront"/>
            <a:lightRig rig="threePt" dir="t"/>
          </a:scene3d>
          <a:sp3d>
            <a:bevelT w="158750"/>
            <a:bevelB w="114300" prst="artDeco"/>
          </a:sp3d>
        </p:spPr>
      </p:pic>
      <p:pic>
        <p:nvPicPr>
          <p:cNvPr id="5127" name="Picture 7"/>
          <p:cNvPicPr>
            <a:picLocks noChangeAspect="1" noChangeArrowheads="1"/>
          </p:cNvPicPr>
          <p:nvPr/>
        </p:nvPicPr>
        <p:blipFill>
          <a:blip r:embed="rId9" cstate="print"/>
          <a:srcRect l="28571" t="11429" r="43334" b="29905"/>
          <a:stretch>
            <a:fillRect/>
          </a:stretch>
        </p:blipFill>
        <p:spPr bwMode="auto">
          <a:xfrm>
            <a:off x="1810986" y="1174479"/>
            <a:ext cx="1618014" cy="2111646"/>
          </a:xfrm>
          <a:prstGeom prst="rect">
            <a:avLst/>
          </a:prstGeom>
          <a:noFill/>
          <a:ln w="9525">
            <a:noFill/>
            <a:miter lim="800000"/>
            <a:headEnd/>
            <a:tailEnd/>
          </a:ln>
          <a:scene3d>
            <a:camera prst="orthographicFront"/>
            <a:lightRig rig="threePt" dir="t"/>
          </a:scene3d>
          <a:sp3d>
            <a:bevelT w="158750"/>
            <a:bevelB w="114300" prst="artDeco"/>
          </a:sp3d>
        </p:spPr>
      </p:pic>
      <p:pic>
        <p:nvPicPr>
          <p:cNvPr id="5128" name="Picture 8"/>
          <p:cNvPicPr>
            <a:picLocks noChangeAspect="1" noChangeArrowheads="1"/>
          </p:cNvPicPr>
          <p:nvPr/>
        </p:nvPicPr>
        <p:blipFill>
          <a:blip r:embed="rId10" cstate="print"/>
          <a:srcRect l="28571" t="12190" r="43334" b="29905"/>
          <a:stretch>
            <a:fillRect/>
          </a:stretch>
        </p:blipFill>
        <p:spPr bwMode="auto">
          <a:xfrm>
            <a:off x="3505200" y="1152525"/>
            <a:ext cx="1656347" cy="2133600"/>
          </a:xfrm>
          <a:prstGeom prst="rect">
            <a:avLst/>
          </a:prstGeom>
          <a:noFill/>
          <a:ln w="9525">
            <a:noFill/>
            <a:miter lim="800000"/>
            <a:headEnd/>
            <a:tailEnd/>
          </a:ln>
          <a:scene3d>
            <a:camera prst="orthographicFront"/>
            <a:lightRig rig="threePt" dir="t"/>
          </a:scene3d>
          <a:sp3d>
            <a:bevelT w="158750"/>
            <a:bevelB w="114300" prst="artDeco"/>
          </a:sp3d>
        </p:spPr>
      </p:pic>
      <p:pic>
        <p:nvPicPr>
          <p:cNvPr id="5129" name="Picture 9"/>
          <p:cNvPicPr>
            <a:picLocks noChangeAspect="1" noChangeArrowheads="1"/>
          </p:cNvPicPr>
          <p:nvPr/>
        </p:nvPicPr>
        <p:blipFill>
          <a:blip r:embed="rId11" cstate="print"/>
          <a:srcRect l="28571" t="25143" r="43334" b="16952"/>
          <a:stretch>
            <a:fillRect/>
          </a:stretch>
        </p:blipFill>
        <p:spPr bwMode="auto">
          <a:xfrm>
            <a:off x="5181600" y="1155269"/>
            <a:ext cx="1676401" cy="2159431"/>
          </a:xfrm>
          <a:prstGeom prst="rect">
            <a:avLst/>
          </a:prstGeom>
          <a:noFill/>
          <a:ln w="9525">
            <a:noFill/>
            <a:miter lim="800000"/>
            <a:headEnd/>
            <a:tailEnd/>
          </a:ln>
          <a:scene3d>
            <a:camera prst="orthographicFront"/>
            <a:lightRig rig="threePt" dir="t"/>
          </a:scene3d>
          <a:sp3d>
            <a:bevelT w="158750"/>
            <a:bevelB w="114300" prst="artDeco"/>
          </a:sp3d>
        </p:spPr>
      </p:pic>
      <p:pic>
        <p:nvPicPr>
          <p:cNvPr id="5130" name="Picture 10"/>
          <p:cNvPicPr>
            <a:picLocks noChangeAspect="1" noChangeArrowheads="1"/>
          </p:cNvPicPr>
          <p:nvPr/>
        </p:nvPicPr>
        <p:blipFill>
          <a:blip r:embed="rId12" cstate="print"/>
          <a:srcRect l="28571" t="11429" r="43334" b="29905"/>
          <a:stretch>
            <a:fillRect/>
          </a:stretch>
        </p:blipFill>
        <p:spPr bwMode="auto">
          <a:xfrm>
            <a:off x="2514600" y="6553199"/>
            <a:ext cx="1828800" cy="2386739"/>
          </a:xfrm>
          <a:prstGeom prst="rect">
            <a:avLst/>
          </a:prstGeom>
          <a:noFill/>
          <a:ln w="9525">
            <a:noFill/>
            <a:miter lim="800000"/>
            <a:headEnd/>
            <a:tailEnd/>
          </a:ln>
          <a:scene3d>
            <a:camera prst="orthographicFront"/>
            <a:lightRig rig="threePt" dir="t"/>
          </a:scene3d>
          <a:sp3d>
            <a:bevelT w="158750"/>
            <a:bevelB w="114300" prst="artDeco"/>
          </a:sp3d>
        </p:spPr>
      </p:pic>
      <p:pic>
        <p:nvPicPr>
          <p:cNvPr id="5131" name="Picture 11"/>
          <p:cNvPicPr>
            <a:picLocks noChangeAspect="1" noChangeArrowheads="1"/>
          </p:cNvPicPr>
          <p:nvPr/>
        </p:nvPicPr>
        <p:blipFill>
          <a:blip r:embed="rId13" cstate="print"/>
          <a:srcRect l="28571" t="12191" r="43334" b="29905"/>
          <a:stretch>
            <a:fillRect/>
          </a:stretch>
        </p:blipFill>
        <p:spPr bwMode="auto">
          <a:xfrm>
            <a:off x="4724400" y="6629400"/>
            <a:ext cx="1850858" cy="2384156"/>
          </a:xfrm>
          <a:prstGeom prst="rect">
            <a:avLst/>
          </a:prstGeom>
          <a:noFill/>
          <a:ln w="9525">
            <a:noFill/>
            <a:miter lim="800000"/>
            <a:headEnd/>
            <a:tailEnd/>
          </a:ln>
          <a:scene3d>
            <a:camera prst="orthographicFront"/>
            <a:lightRig rig="threePt" dir="t"/>
          </a:scene3d>
          <a:sp3d>
            <a:bevelT w="158750"/>
            <a:bevelB w="114300" prst="artDeco"/>
          </a:sp3d>
        </p:spPr>
      </p:pic>
      <p:pic>
        <p:nvPicPr>
          <p:cNvPr id="5132" name="Picture 12"/>
          <p:cNvPicPr>
            <a:picLocks noChangeAspect="1" noChangeArrowheads="1"/>
          </p:cNvPicPr>
          <p:nvPr/>
        </p:nvPicPr>
        <p:blipFill>
          <a:blip r:embed="rId14" cstate="print"/>
          <a:srcRect l="28571" t="11429" r="43334" b="29905"/>
          <a:stretch>
            <a:fillRect/>
          </a:stretch>
        </p:blipFill>
        <p:spPr bwMode="auto">
          <a:xfrm>
            <a:off x="247650" y="6477000"/>
            <a:ext cx="1868385" cy="2438400"/>
          </a:xfrm>
          <a:prstGeom prst="rect">
            <a:avLst/>
          </a:prstGeom>
          <a:noFill/>
          <a:ln w="9525">
            <a:noFill/>
            <a:miter lim="800000"/>
            <a:headEnd/>
            <a:tailEnd/>
          </a:ln>
          <a:scene3d>
            <a:camera prst="orthographicFront"/>
            <a:lightRig rig="threePt" dir="t"/>
          </a:scene3d>
          <a:sp3d>
            <a:bevelT w="158750"/>
            <a:bevelB w="114300" prst="artDeco"/>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2015: 32 </a:t>
            </a:r>
            <a:r>
              <a:rPr lang="en-US" dirty="0" smtClean="0"/>
              <a:t>Participants</a:t>
            </a:r>
          </a:p>
          <a:p>
            <a:pPr>
              <a:buNone/>
            </a:pPr>
            <a:endParaRPr lang="en-US" dirty="0" smtClean="0"/>
          </a:p>
          <a:p>
            <a:pPr>
              <a:buNone/>
            </a:pPr>
            <a:r>
              <a:rPr lang="en-US" dirty="0" smtClean="0"/>
              <a:t>2016: 50 </a:t>
            </a:r>
            <a:r>
              <a:rPr lang="en-US" dirty="0" smtClean="0"/>
              <a:t>P</a:t>
            </a:r>
            <a:r>
              <a:rPr lang="en-US" dirty="0" smtClean="0"/>
              <a:t>articipants</a:t>
            </a:r>
            <a:endParaRPr lang="en-US" dirty="0" smtClean="0"/>
          </a:p>
        </p:txBody>
      </p:sp>
      <p:sp>
        <p:nvSpPr>
          <p:cNvPr id="3" name="Title 2"/>
          <p:cNvSpPr>
            <a:spLocks noGrp="1"/>
          </p:cNvSpPr>
          <p:nvPr>
            <p:ph type="title"/>
          </p:nvPr>
        </p:nvSpPr>
        <p:spPr/>
        <p:txBody>
          <a:bodyPr/>
          <a:lstStyle/>
          <a:p>
            <a:r>
              <a:rPr lang="en-US" dirty="0" smtClean="0"/>
              <a:t>Lean White Belt Training</a:t>
            </a:r>
            <a:endParaRPr lang="en-US" dirty="0"/>
          </a:p>
        </p:txBody>
      </p:sp>
      <p:pic>
        <p:nvPicPr>
          <p:cNvPr id="3073" name="Picture 1" descr="\\Dfa19\ccmlean$\National Meetings\AALAS\2013_Pre-AALAS\Lean Symposium\Photos\Large_Group_photo.JPG"/>
          <p:cNvPicPr>
            <a:picLocks noChangeAspect="1" noChangeArrowheads="1"/>
          </p:cNvPicPr>
          <p:nvPr/>
        </p:nvPicPr>
        <p:blipFill>
          <a:blip r:embed="rId2" cstate="print"/>
          <a:srcRect t="10796"/>
          <a:stretch>
            <a:fillRect/>
          </a:stretch>
        </p:blipFill>
        <p:spPr bwMode="auto">
          <a:xfrm>
            <a:off x="0" y="3962400"/>
            <a:ext cx="6858000" cy="3777729"/>
          </a:xfrm>
          <a:prstGeom prst="rect">
            <a:avLst/>
          </a:prstGeom>
          <a:noFill/>
        </p:spPr>
      </p:pic>
      <p:pic>
        <p:nvPicPr>
          <p:cNvPr id="5" name="Picture 2" descr="\\dfa19\ccmlean$\VOEN\Marketing\LOGOs\Final Logo\VOEN logo fin (2).gif"/>
          <p:cNvPicPr>
            <a:picLocks noChangeAspect="1" noChangeArrowheads="1"/>
          </p:cNvPicPr>
          <p:nvPr/>
        </p:nvPicPr>
        <p:blipFill>
          <a:blip r:embed="rId3" cstate="print"/>
          <a:srcRect/>
          <a:stretch>
            <a:fillRect/>
          </a:stretch>
        </p:blipFill>
        <p:spPr bwMode="auto">
          <a:xfrm>
            <a:off x="5715000" y="7924800"/>
            <a:ext cx="1008618" cy="1002036"/>
          </a:xfrm>
          <a:prstGeom prst="rect">
            <a:avLst/>
          </a:prstGeom>
          <a:noFill/>
        </p:spPr>
      </p:pic>
      <p:sp>
        <p:nvSpPr>
          <p:cNvPr id="6" name="TextBox 5"/>
          <p:cNvSpPr txBox="1"/>
          <p:nvPr/>
        </p:nvSpPr>
        <p:spPr>
          <a:xfrm>
            <a:off x="5126436" y="3954440"/>
            <a:ext cx="1731564" cy="369332"/>
          </a:xfrm>
          <a:prstGeom prst="rect">
            <a:avLst/>
          </a:prstGeom>
          <a:noFill/>
        </p:spPr>
        <p:txBody>
          <a:bodyPr wrap="none" rtlCol="0">
            <a:spAutoFit/>
          </a:bodyPr>
          <a:lstStyle/>
          <a:p>
            <a:r>
              <a:rPr lang="en-US" b="1" dirty="0" smtClean="0"/>
              <a:t>Class of 2013</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228600"/>
            <a:ext cx="6286500" cy="1661584"/>
          </a:xfrm>
        </p:spPr>
        <p:txBody>
          <a:bodyPr>
            <a:normAutofit fontScale="90000"/>
          </a:bodyPr>
          <a:lstStyle/>
          <a:p>
            <a:r>
              <a:rPr lang="en-US" dirty="0" smtClean="0"/>
              <a:t>2015 </a:t>
            </a:r>
            <a:r>
              <a:rPr lang="en-US" dirty="0" smtClean="0"/>
              <a:t>AALAS VOE-Network Lean Factory Tour</a:t>
            </a:r>
            <a:endParaRPr lang="en-US" dirty="0"/>
          </a:p>
        </p:txBody>
      </p:sp>
      <p:pic>
        <p:nvPicPr>
          <p:cNvPr id="4"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pic>
        <p:nvPicPr>
          <p:cNvPr id="3073" name="Picture 1"/>
          <p:cNvPicPr>
            <a:picLocks noChangeAspect="1" noChangeArrowheads="1"/>
          </p:cNvPicPr>
          <p:nvPr/>
        </p:nvPicPr>
        <p:blipFill>
          <a:blip r:embed="rId3" cstate="print"/>
          <a:srcRect/>
          <a:stretch>
            <a:fillRect/>
          </a:stretch>
        </p:blipFill>
        <p:spPr bwMode="auto">
          <a:xfrm>
            <a:off x="660776" y="1524000"/>
            <a:ext cx="5181600" cy="6608638"/>
          </a:xfrm>
          <a:prstGeom prst="rect">
            <a:avLst/>
          </a:prstGeom>
          <a:noFill/>
          <a:ln w="9525">
            <a:noFill/>
            <a:miter lim="800000"/>
            <a:headEnd/>
            <a:tailEnd/>
          </a:ln>
        </p:spPr>
      </p:pic>
      <p:pic>
        <p:nvPicPr>
          <p:cNvPr id="3074" name="Picture 2" descr="\\Cifs2\ccmlean$\VOEN\AALAS\2015\Ping\IMG_3906 (2).JPG"/>
          <p:cNvPicPr>
            <a:picLocks noChangeAspect="1" noChangeArrowheads="1"/>
          </p:cNvPicPr>
          <p:nvPr/>
        </p:nvPicPr>
        <p:blipFill>
          <a:blip r:embed="rId4" cstate="print"/>
          <a:srcRect t="24375" b="13750"/>
          <a:stretch>
            <a:fillRect/>
          </a:stretch>
        </p:blipFill>
        <p:spPr bwMode="auto">
          <a:xfrm>
            <a:off x="3810000" y="6629400"/>
            <a:ext cx="3048000" cy="2514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228600"/>
            <a:ext cx="6286500" cy="1661584"/>
          </a:xfrm>
        </p:spPr>
        <p:txBody>
          <a:bodyPr>
            <a:normAutofit fontScale="90000"/>
          </a:bodyPr>
          <a:lstStyle/>
          <a:p>
            <a:r>
              <a:rPr lang="en-US" dirty="0" smtClean="0"/>
              <a:t>2016 </a:t>
            </a:r>
            <a:r>
              <a:rPr lang="en-US" dirty="0" smtClean="0"/>
              <a:t>AALAS VOE-Network Lean Factory Tour</a:t>
            </a:r>
            <a:endParaRPr lang="en-US" dirty="0"/>
          </a:p>
        </p:txBody>
      </p:sp>
      <p:pic>
        <p:nvPicPr>
          <p:cNvPr id="4"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pic>
        <p:nvPicPr>
          <p:cNvPr id="1026" name="Picture 2"/>
          <p:cNvPicPr>
            <a:picLocks noChangeAspect="1" noChangeArrowheads="1"/>
          </p:cNvPicPr>
          <p:nvPr/>
        </p:nvPicPr>
        <p:blipFill>
          <a:blip r:embed="rId3" cstate="print"/>
          <a:srcRect l="28571" t="11429" r="43334" b="29905"/>
          <a:stretch>
            <a:fillRect/>
          </a:stretch>
        </p:blipFill>
        <p:spPr bwMode="auto">
          <a:xfrm>
            <a:off x="685800" y="1524000"/>
            <a:ext cx="5257800" cy="6861875"/>
          </a:xfrm>
          <a:prstGeom prst="rect">
            <a:avLst/>
          </a:prstGeom>
          <a:noFill/>
          <a:ln w="9525">
            <a:noFill/>
            <a:miter lim="800000"/>
            <a:headEnd/>
            <a:tailEnd/>
          </a:ln>
        </p:spPr>
      </p:pic>
      <p:sp>
        <p:nvSpPr>
          <p:cNvPr id="6" name="Explosion 2 5"/>
          <p:cNvSpPr/>
          <p:nvPr/>
        </p:nvSpPr>
        <p:spPr>
          <a:xfrm rot="20801641">
            <a:off x="4225226" y="7117873"/>
            <a:ext cx="2811693" cy="19497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Black" pitchFamily="34" charset="0"/>
              </a:rPr>
              <a:t>Sold out!</a:t>
            </a:r>
            <a:endParaRPr lang="en-US" b="1" dirty="0">
              <a:solidFill>
                <a:srgbClr val="FF0000"/>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14475"/>
            <a:ext cx="5791200" cy="7171522"/>
          </a:xfrm>
        </p:spPr>
        <p:txBody>
          <a:bodyPr>
            <a:normAutofit/>
          </a:bodyPr>
          <a:lstStyle/>
          <a:p>
            <a:pPr lvl="1"/>
            <a:r>
              <a:rPr lang="en-US" sz="1800" b="1" i="1" dirty="0" smtClean="0"/>
              <a:t>	</a:t>
            </a:r>
            <a:r>
              <a:rPr lang="en-US" sz="1800" b="1" i="1" dirty="0" smtClean="0"/>
              <a:t>Chair</a:t>
            </a:r>
            <a:r>
              <a:rPr lang="en-US" sz="1800" b="1" i="1" dirty="0" smtClean="0"/>
              <a:t>: Dr David </a:t>
            </a:r>
            <a:r>
              <a:rPr lang="en-US" sz="1800" b="1" i="1" dirty="0" smtClean="0"/>
              <a:t>Brammer, U of Houston</a:t>
            </a:r>
          </a:p>
          <a:p>
            <a:pPr lvl="3"/>
            <a:r>
              <a:rPr lang="en-US" sz="1200" b="1" i="1" dirty="0" smtClean="0"/>
              <a:t>Dr Steve Niemi, Harvard University</a:t>
            </a:r>
          </a:p>
          <a:p>
            <a:pPr lvl="3"/>
            <a:r>
              <a:rPr lang="en-US" sz="1200" b="1" i="1" dirty="0" smtClean="0"/>
              <a:t>Open</a:t>
            </a:r>
          </a:p>
          <a:p>
            <a:pPr lvl="3"/>
            <a:r>
              <a:rPr lang="en-US" sz="1200" b="1" i="1" dirty="0" smtClean="0"/>
              <a:t>Open</a:t>
            </a:r>
          </a:p>
          <a:p>
            <a:pPr lvl="3"/>
            <a:r>
              <a:rPr lang="en-US" sz="1200" b="1" i="1" dirty="0" smtClean="0"/>
              <a:t>Open</a:t>
            </a:r>
          </a:p>
          <a:p>
            <a:pPr lvl="3"/>
            <a:r>
              <a:rPr lang="en-US" sz="1200" b="1" i="1" dirty="0" smtClean="0"/>
              <a:t>Open</a:t>
            </a:r>
          </a:p>
          <a:p>
            <a:pPr>
              <a:buNone/>
            </a:pPr>
            <a:endParaRPr lang="en-US" sz="1200" b="1" i="1" dirty="0" smtClean="0"/>
          </a:p>
          <a:p>
            <a:pPr lvl="0">
              <a:buNone/>
            </a:pPr>
            <a:r>
              <a:rPr lang="en-US" sz="1400" b="1" dirty="0" smtClean="0"/>
              <a:t>Purpose: recruit new VOE-N members and ensure current members’ needs are being served</a:t>
            </a:r>
          </a:p>
          <a:p>
            <a:pPr lvl="0">
              <a:buNone/>
            </a:pPr>
            <a:r>
              <a:rPr lang="en-US" sz="1400" dirty="0" smtClean="0"/>
              <a:t>		Activities</a:t>
            </a:r>
            <a:r>
              <a:rPr lang="en-US" sz="1400" dirty="0" smtClean="0"/>
              <a:t>: </a:t>
            </a:r>
          </a:p>
          <a:p>
            <a:pPr lvl="1"/>
            <a:r>
              <a:rPr lang="en-US" sz="1400" i="1" dirty="0" smtClean="0"/>
              <a:t>1) Establish and maintain recruiting materials for candidate member institutions; solicit candidates for membership from other members and networking leads; present benefits of VOE-N membership to those candidates and maintain contact until a decision is reached.</a:t>
            </a:r>
          </a:p>
          <a:p>
            <a:pPr lvl="1"/>
            <a:r>
              <a:rPr lang="en-US" sz="1400" i="1" dirty="0" smtClean="0"/>
              <a:t>2) Conduct annual satisfaction survey and solicit feedback on membership value </a:t>
            </a:r>
          </a:p>
          <a:p>
            <a:pPr lvl="1"/>
            <a:r>
              <a:rPr lang="en-US" sz="1400" i="1" dirty="0" smtClean="0"/>
              <a:t>3) Number of Committee members: </a:t>
            </a:r>
            <a:r>
              <a:rPr lang="en-US" sz="1400" b="1" i="1" dirty="0" smtClean="0"/>
              <a:t>6</a:t>
            </a:r>
            <a:r>
              <a:rPr lang="en-US" sz="1400" i="1" dirty="0" smtClean="0"/>
              <a:t>, including a Chair</a:t>
            </a:r>
          </a:p>
          <a:p>
            <a:pPr lvl="1"/>
            <a:r>
              <a:rPr lang="en-US" sz="1400" i="1" dirty="0" smtClean="0"/>
              <a:t>4) Appointment of Committee members: by the Governance Committee</a:t>
            </a:r>
          </a:p>
          <a:p>
            <a:pPr lvl="1"/>
            <a:r>
              <a:rPr lang="en-US" sz="1400" i="1" dirty="0" smtClean="0"/>
              <a:t>5) Member qualifications: candidate’s employer must be a VOE-N member in good standing (i.e., all dues paid in full for all prior years of institutional membership) </a:t>
            </a:r>
          </a:p>
          <a:p>
            <a:pPr lvl="1"/>
            <a:r>
              <a:rPr lang="en-US" sz="1400" i="1" dirty="0" smtClean="0"/>
              <a:t>6) Length of term: initially 2-4 years, later 3 years after rotating new members in effect</a:t>
            </a:r>
          </a:p>
          <a:p>
            <a:pPr>
              <a:buNone/>
            </a:pPr>
            <a:endParaRPr lang="en-US" sz="900" b="1" i="1" dirty="0" smtClean="0"/>
          </a:p>
        </p:txBody>
      </p:sp>
      <p:sp>
        <p:nvSpPr>
          <p:cNvPr id="3" name="Title 2"/>
          <p:cNvSpPr>
            <a:spLocks noGrp="1"/>
          </p:cNvSpPr>
          <p:nvPr>
            <p:ph type="title"/>
          </p:nvPr>
        </p:nvSpPr>
        <p:spPr>
          <a:xfrm>
            <a:off x="85725" y="0"/>
            <a:ext cx="6705600" cy="1524000"/>
          </a:xfrm>
        </p:spPr>
        <p:txBody>
          <a:bodyPr/>
          <a:lstStyle/>
          <a:p>
            <a:r>
              <a:rPr lang="en-US" dirty="0" smtClean="0"/>
              <a:t>2016: </a:t>
            </a:r>
            <a:r>
              <a:rPr lang="en-US" sz="3200" i="1" dirty="0" smtClean="0">
                <a:effectLst>
                  <a:outerShdw blurRad="38100" dist="38100" dir="2700000" algn="tl">
                    <a:srgbClr val="000000">
                      <a:alpha val="43137"/>
                    </a:srgbClr>
                  </a:outerShdw>
                </a:effectLst>
              </a:rPr>
              <a:t>Membership Committee</a:t>
            </a:r>
            <a:endParaRPr lang="en-US" sz="3200" i="1" dirty="0">
              <a:effectLst>
                <a:outerShdw blurRad="38100" dist="38100" dir="2700000" algn="tl">
                  <a:srgbClr val="000000">
                    <a:alpha val="43137"/>
                  </a:srgbClr>
                </a:outerShdw>
              </a:effectLst>
            </a:endParaRPr>
          </a:p>
        </p:txBody>
      </p:sp>
      <p:pic>
        <p:nvPicPr>
          <p:cNvPr id="8"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6172200" cy="5501217"/>
          </a:xfrm>
        </p:spPr>
        <p:txBody>
          <a:bodyPr/>
          <a:lstStyle/>
          <a:p>
            <a:r>
              <a:rPr lang="en-US" dirty="0" smtClean="0"/>
              <a:t>Membership Profile</a:t>
            </a:r>
          </a:p>
          <a:p>
            <a:r>
              <a:rPr lang="en-US" dirty="0" smtClean="0"/>
              <a:t>20 Members (paid)</a:t>
            </a:r>
            <a:endParaRPr lang="en-US" dirty="0" smtClean="0"/>
          </a:p>
          <a:p>
            <a:r>
              <a:rPr lang="en-US" dirty="0" smtClean="0"/>
              <a:t>6 Countries</a:t>
            </a:r>
          </a:p>
          <a:p>
            <a:pPr lvl="1"/>
            <a:r>
              <a:rPr lang="en-US" dirty="0" smtClean="0"/>
              <a:t>Brazil</a:t>
            </a:r>
          </a:p>
          <a:p>
            <a:pPr lvl="1"/>
            <a:r>
              <a:rPr lang="en-US" dirty="0" smtClean="0"/>
              <a:t>Canada</a:t>
            </a:r>
          </a:p>
          <a:p>
            <a:pPr lvl="1"/>
            <a:r>
              <a:rPr lang="en-US" dirty="0" smtClean="0"/>
              <a:t>Italy</a:t>
            </a:r>
          </a:p>
          <a:p>
            <a:pPr lvl="1"/>
            <a:r>
              <a:rPr lang="en-US" dirty="0" err="1" smtClean="0"/>
              <a:t>Quatar</a:t>
            </a:r>
            <a:endParaRPr lang="en-US" dirty="0" smtClean="0"/>
          </a:p>
          <a:p>
            <a:pPr lvl="1"/>
            <a:r>
              <a:rPr lang="en-US" dirty="0" smtClean="0"/>
              <a:t>UK</a:t>
            </a:r>
          </a:p>
          <a:p>
            <a:pPr lvl="1"/>
            <a:r>
              <a:rPr lang="en-US" dirty="0" smtClean="0"/>
              <a:t>USA</a:t>
            </a:r>
          </a:p>
          <a:p>
            <a:endParaRPr lang="en-US" dirty="0"/>
          </a:p>
        </p:txBody>
      </p:sp>
      <p:sp>
        <p:nvSpPr>
          <p:cNvPr id="3" name="Title 2"/>
          <p:cNvSpPr>
            <a:spLocks noGrp="1"/>
          </p:cNvSpPr>
          <p:nvPr>
            <p:ph type="title"/>
          </p:nvPr>
        </p:nvSpPr>
        <p:spPr>
          <a:xfrm>
            <a:off x="304800" y="0"/>
            <a:ext cx="6172200" cy="1524000"/>
          </a:xfrm>
        </p:spPr>
        <p:txBody>
          <a:bodyPr/>
          <a:lstStyle/>
          <a:p>
            <a:r>
              <a:rPr lang="en-US" dirty="0" smtClean="0"/>
              <a:t>2016: </a:t>
            </a:r>
            <a:r>
              <a:rPr lang="en-US" dirty="0" smtClean="0"/>
              <a:t>Year </a:t>
            </a:r>
            <a:r>
              <a:rPr lang="en-US" dirty="0" smtClean="0"/>
              <a:t>2 </a:t>
            </a:r>
            <a:r>
              <a:rPr lang="en-US" dirty="0" smtClean="0"/>
              <a:t>in Review</a:t>
            </a:r>
            <a:endParaRPr lang="en-US" dirty="0"/>
          </a:p>
        </p:txBody>
      </p:sp>
      <p:pic>
        <p:nvPicPr>
          <p:cNvPr id="4100" name="Picture 4" descr="http://cs.wellesley.edu/~tanner10/world-maps/world-map-background.jpg"/>
          <p:cNvPicPr>
            <a:picLocks noChangeAspect="1" noChangeArrowheads="1"/>
          </p:cNvPicPr>
          <p:nvPr/>
        </p:nvPicPr>
        <p:blipFill>
          <a:blip r:embed="rId2" cstate="print"/>
          <a:srcRect l="3333" r="4444"/>
          <a:stretch>
            <a:fillRect/>
          </a:stretch>
        </p:blipFill>
        <p:spPr bwMode="auto">
          <a:xfrm>
            <a:off x="0" y="5374959"/>
            <a:ext cx="6858000" cy="3800819"/>
          </a:xfrm>
          <a:prstGeom prst="rect">
            <a:avLst/>
          </a:prstGeom>
          <a:noFill/>
          <a:effectLst>
            <a:outerShdw blurRad="50800" dist="38100" dir="2700000" algn="tl" rotWithShape="0">
              <a:prstClr val="black">
                <a:alpha val="40000"/>
              </a:prstClr>
            </a:outerShdw>
          </a:effectLst>
        </p:spPr>
      </p:pic>
      <p:pic>
        <p:nvPicPr>
          <p:cNvPr id="6" name="Picture 2" descr="\\dfa19\ccmlean$\VOEN\Marketing\LOGOs\Final Logo\VOEN logo fin (2).gif"/>
          <p:cNvPicPr>
            <a:picLocks noChangeAspect="1" noChangeArrowheads="1"/>
          </p:cNvPicPr>
          <p:nvPr/>
        </p:nvPicPr>
        <p:blipFill>
          <a:blip r:embed="rId3" cstate="print"/>
          <a:srcRect/>
          <a:stretch>
            <a:fillRect/>
          </a:stretch>
        </p:blipFill>
        <p:spPr bwMode="auto">
          <a:xfrm>
            <a:off x="4038600" y="1905000"/>
            <a:ext cx="2286000" cy="2271083"/>
          </a:xfrm>
          <a:prstGeom prst="rect">
            <a:avLst/>
          </a:prstGeom>
          <a:noFill/>
        </p:spPr>
      </p:pic>
      <p:cxnSp>
        <p:nvCxnSpPr>
          <p:cNvPr id="15" name="Straight Connector 14"/>
          <p:cNvCxnSpPr/>
          <p:nvPr/>
        </p:nvCxnSpPr>
        <p:spPr>
          <a:xfrm flipH="1">
            <a:off x="4343400" y="4038600"/>
            <a:ext cx="457200" cy="3276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52800" y="3988591"/>
            <a:ext cx="1295400" cy="2667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81200" y="3886200"/>
            <a:ext cx="25146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219200" y="3505200"/>
            <a:ext cx="2971800" cy="3657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600200" y="3581400"/>
            <a:ext cx="2667000" cy="3276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52600" y="3810000"/>
            <a:ext cx="2667000" cy="31105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974057" y="3948114"/>
            <a:ext cx="2590800" cy="403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657600" y="4038600"/>
            <a:ext cx="1066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185866" y="3383753"/>
            <a:ext cx="2971800" cy="3581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838200" y="3276600"/>
            <a:ext cx="3276600" cy="381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676400" y="3714752"/>
            <a:ext cx="2638428" cy="3295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38200" y="3124200"/>
            <a:ext cx="3276600" cy="3733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6172200" cy="7391400"/>
          </a:xfrm>
        </p:spPr>
        <p:txBody>
          <a:bodyPr>
            <a:normAutofit fontScale="70000" lnSpcReduction="20000"/>
          </a:bodyPr>
          <a:lstStyle/>
          <a:p>
            <a:pPr algn="ctr">
              <a:buNone/>
            </a:pPr>
            <a:r>
              <a:rPr lang="en-US" dirty="0" smtClean="0"/>
              <a:t/>
            </a:r>
            <a:br>
              <a:rPr lang="en-US" dirty="0" smtClean="0"/>
            </a:br>
            <a:r>
              <a:rPr lang="en-US" sz="2600" dirty="0" smtClean="0"/>
              <a:t>Amgen</a:t>
            </a:r>
            <a:r>
              <a:rPr lang="en-US" sz="2600" dirty="0" smtClean="0"/>
              <a:t/>
            </a:r>
            <a:br>
              <a:rPr lang="en-US" sz="2600" dirty="0" smtClean="0"/>
            </a:br>
            <a:r>
              <a:rPr lang="en-US" sz="2600" dirty="0" smtClean="0"/>
              <a:t>CRIUCPQ</a:t>
            </a:r>
            <a:br>
              <a:rPr lang="en-US" sz="2600" dirty="0" smtClean="0"/>
            </a:br>
            <a:r>
              <a:rPr lang="en-US" sz="2600" dirty="0" smtClean="0"/>
              <a:t>US FDA</a:t>
            </a:r>
            <a:br>
              <a:rPr lang="en-US" sz="2600" dirty="0" smtClean="0"/>
            </a:br>
            <a:r>
              <a:rPr lang="en-US" sz="2600" dirty="0" smtClean="0"/>
              <a:t>McGill </a:t>
            </a:r>
            <a:r>
              <a:rPr lang="en-US" sz="2600" dirty="0" smtClean="0"/>
              <a:t>University, CA</a:t>
            </a:r>
          </a:p>
          <a:p>
            <a:pPr algn="ctr">
              <a:buNone/>
            </a:pPr>
            <a:r>
              <a:rPr lang="en-US" sz="2600" dirty="0" smtClean="0"/>
              <a:t>Yale University </a:t>
            </a:r>
            <a:br>
              <a:rPr lang="en-US" sz="2600" dirty="0" smtClean="0"/>
            </a:br>
            <a:r>
              <a:rPr lang="en-US" sz="2600" dirty="0" smtClean="0"/>
              <a:t>University of Houston </a:t>
            </a:r>
            <a:r>
              <a:rPr lang="en-US" sz="2600" dirty="0" smtClean="0"/>
              <a:t>ACO</a:t>
            </a:r>
            <a:r>
              <a:rPr lang="en-US" sz="2600" dirty="0" smtClean="0"/>
              <a:t/>
            </a:r>
            <a:br>
              <a:rPr lang="en-US" sz="2600" dirty="0" smtClean="0"/>
            </a:br>
            <a:r>
              <a:rPr lang="en-US" sz="2600" dirty="0" smtClean="0"/>
              <a:t>Harvard University FAS</a:t>
            </a:r>
            <a:br>
              <a:rPr lang="en-US" sz="2600" dirty="0" smtClean="0"/>
            </a:br>
            <a:r>
              <a:rPr lang="en-US" sz="2600" dirty="0" smtClean="0"/>
              <a:t>Oklahoma Medical Research Foundation</a:t>
            </a:r>
            <a:br>
              <a:rPr lang="en-US" sz="2600" dirty="0" smtClean="0"/>
            </a:br>
            <a:r>
              <a:rPr lang="en-US" sz="2600" dirty="0" smtClean="0"/>
              <a:t>Allentown</a:t>
            </a:r>
            <a:br>
              <a:rPr lang="en-US" sz="2600" dirty="0" smtClean="0"/>
            </a:br>
            <a:r>
              <a:rPr lang="en-US" sz="2600" dirty="0" err="1" smtClean="0"/>
              <a:t>Tecniplast</a:t>
            </a:r>
            <a:r>
              <a:rPr lang="en-US" sz="2600" dirty="0" smtClean="0"/>
              <a:t/>
            </a:r>
            <a:br>
              <a:rPr lang="en-US" sz="2600" dirty="0" smtClean="0"/>
            </a:br>
            <a:r>
              <a:rPr lang="en-US" sz="2600" dirty="0" smtClean="0"/>
              <a:t>Fred Hutchinson Cancer Research Center</a:t>
            </a:r>
            <a:br>
              <a:rPr lang="en-US" sz="2600" dirty="0" smtClean="0"/>
            </a:br>
            <a:r>
              <a:rPr lang="en-US" sz="2600" dirty="0" smtClean="0"/>
              <a:t>Massachusetts General Hospital CCM</a:t>
            </a:r>
            <a:br>
              <a:rPr lang="en-US" sz="2600" dirty="0" smtClean="0"/>
            </a:br>
            <a:r>
              <a:rPr lang="en-US" sz="2600" dirty="0" smtClean="0"/>
              <a:t>Penn State Hershey College of Medicine</a:t>
            </a:r>
            <a:br>
              <a:rPr lang="en-US" sz="2600" dirty="0" smtClean="0"/>
            </a:br>
            <a:r>
              <a:rPr lang="en-US" sz="2600" dirty="0" smtClean="0"/>
              <a:t>ENVIGO Bioscience, UK</a:t>
            </a:r>
            <a:r>
              <a:rPr lang="en-US" sz="2600" dirty="0" smtClean="0"/>
              <a:t/>
            </a:r>
            <a:br>
              <a:rPr lang="en-US" sz="2600" dirty="0" smtClean="0"/>
            </a:br>
            <a:r>
              <a:rPr lang="en-US" sz="2600" dirty="0" smtClean="0"/>
              <a:t>Albert Einstein Hospital, Brazil</a:t>
            </a:r>
            <a:br>
              <a:rPr lang="en-US" sz="2600" dirty="0" smtClean="0"/>
            </a:br>
            <a:r>
              <a:rPr lang="en-US" sz="2600" dirty="0" smtClean="0"/>
              <a:t>Nationwide Children's Hospital</a:t>
            </a:r>
            <a:br>
              <a:rPr lang="en-US" sz="2600" dirty="0" smtClean="0"/>
            </a:br>
            <a:r>
              <a:rPr lang="en-US" sz="2600" dirty="0" smtClean="0"/>
              <a:t>Jackson Laboratory</a:t>
            </a:r>
            <a:br>
              <a:rPr lang="en-US" sz="2600" dirty="0" smtClean="0"/>
            </a:br>
            <a:r>
              <a:rPr lang="en-US" sz="2600" dirty="0" err="1" smtClean="0"/>
              <a:t>Mispro</a:t>
            </a:r>
            <a:r>
              <a:rPr lang="en-US" sz="2600" dirty="0" smtClean="0"/>
              <a:t> Bioscience Services</a:t>
            </a:r>
            <a:br>
              <a:rPr lang="en-US" sz="2600" dirty="0" smtClean="0"/>
            </a:br>
            <a:r>
              <a:rPr lang="en-US" sz="2600" dirty="0" smtClean="0"/>
              <a:t>The Research Institute at NCH</a:t>
            </a:r>
            <a:br>
              <a:rPr lang="en-US" sz="2600" dirty="0" smtClean="0"/>
            </a:br>
            <a:r>
              <a:rPr lang="en-US" sz="2600" dirty="0" smtClean="0"/>
              <a:t>National Eye Institute</a:t>
            </a:r>
            <a:br>
              <a:rPr lang="en-US" sz="2600" dirty="0" smtClean="0"/>
            </a:br>
            <a:r>
              <a:rPr lang="en-US" sz="2600" dirty="0" smtClean="0"/>
              <a:t>Weill Cornell Medical College, </a:t>
            </a:r>
            <a:r>
              <a:rPr lang="en-US" sz="2600" dirty="0" err="1" smtClean="0"/>
              <a:t>Quatar</a:t>
            </a:r>
            <a:r>
              <a:rPr lang="en-US" sz="2600" dirty="0" smtClean="0"/>
              <a:t/>
            </a:r>
            <a:br>
              <a:rPr lang="en-US" sz="2600" dirty="0" smtClean="0"/>
            </a:br>
            <a:r>
              <a:rPr lang="en-US" sz="2600" dirty="0" smtClean="0"/>
              <a:t>Emergent </a:t>
            </a:r>
            <a:r>
              <a:rPr lang="en-US" sz="2600" dirty="0" err="1" smtClean="0"/>
              <a:t>Biosolutions</a:t>
            </a:r>
            <a:r>
              <a:rPr lang="en-US" sz="2600" dirty="0" smtClean="0"/>
              <a:t/>
            </a:r>
            <a:br>
              <a:rPr lang="en-US" sz="2600" dirty="0" smtClean="0"/>
            </a:br>
            <a:r>
              <a:rPr lang="en-US" sz="2600" dirty="0" smtClean="0"/>
              <a:t>Eli Lily</a:t>
            </a:r>
            <a:br>
              <a:rPr lang="en-US" sz="2600" dirty="0" smtClean="0"/>
            </a:br>
            <a:r>
              <a:rPr lang="en-US" sz="2600" dirty="0" smtClean="0"/>
              <a:t>CBSET, </a:t>
            </a:r>
            <a:r>
              <a:rPr lang="en-US" sz="2600" dirty="0" smtClean="0"/>
              <a:t>Inc</a:t>
            </a:r>
          </a:p>
          <a:p>
            <a:pPr algn="ctr">
              <a:buNone/>
            </a:pPr>
            <a:r>
              <a:rPr lang="en-US" sz="2600" dirty="0" smtClean="0"/>
              <a:t>University of Notre Dame</a:t>
            </a:r>
            <a:r>
              <a:rPr lang="en-US" sz="2600" dirty="0" smtClean="0"/>
              <a:t/>
            </a:r>
            <a:br>
              <a:rPr lang="en-US" sz="2600" dirty="0" smtClean="0"/>
            </a:br>
            <a:r>
              <a:rPr lang="en-US" sz="2600" dirty="0" smtClean="0"/>
              <a:t>University of Southern </a:t>
            </a:r>
            <a:r>
              <a:rPr lang="en-US" sz="2600" dirty="0" smtClean="0"/>
              <a:t>California</a:t>
            </a:r>
            <a:r>
              <a:rPr lang="en-US" sz="2600" dirty="0" smtClean="0"/>
              <a:t/>
            </a:r>
            <a:br>
              <a:rPr lang="en-US" sz="2600" dirty="0" smtClean="0"/>
            </a:br>
            <a:r>
              <a:rPr lang="en-US" sz="2600" dirty="0" smtClean="0"/>
              <a:t>Pfizer</a:t>
            </a:r>
            <a:br>
              <a:rPr lang="en-US" sz="2600" dirty="0" smtClean="0"/>
            </a:br>
            <a:r>
              <a:rPr lang="en-US" sz="2600" dirty="0" smtClean="0"/>
              <a:t>UNTHSC</a:t>
            </a:r>
            <a:br>
              <a:rPr lang="en-US" sz="2600" dirty="0" smtClean="0"/>
            </a:br>
            <a:r>
              <a:rPr lang="en-US" sz="2600" dirty="0" smtClean="0"/>
              <a:t>Scotts </a:t>
            </a:r>
            <a:r>
              <a:rPr lang="en-US" sz="2600" dirty="0" err="1" smtClean="0"/>
              <a:t>Pharmaserv</a:t>
            </a:r>
            <a:r>
              <a:rPr lang="en-US" sz="2600" dirty="0" smtClean="0"/>
              <a:t> Distributing</a:t>
            </a:r>
            <a:br>
              <a:rPr lang="en-US" sz="2600" dirty="0" smtClean="0"/>
            </a:br>
            <a:r>
              <a:rPr lang="en-US" sz="2600" dirty="0" smtClean="0"/>
              <a:t>Carleton University, </a:t>
            </a:r>
            <a:r>
              <a:rPr lang="en-US" sz="2600" dirty="0" smtClean="0"/>
              <a:t>CA</a:t>
            </a:r>
            <a:endParaRPr lang="en-US" sz="2600" dirty="0"/>
          </a:p>
        </p:txBody>
      </p:sp>
      <p:sp>
        <p:nvSpPr>
          <p:cNvPr id="3" name="Title 2"/>
          <p:cNvSpPr>
            <a:spLocks noGrp="1"/>
          </p:cNvSpPr>
          <p:nvPr>
            <p:ph type="title"/>
          </p:nvPr>
        </p:nvSpPr>
        <p:spPr>
          <a:xfrm>
            <a:off x="304800" y="152400"/>
            <a:ext cx="6172200" cy="1524000"/>
          </a:xfrm>
        </p:spPr>
        <p:txBody>
          <a:bodyPr/>
          <a:lstStyle/>
          <a:p>
            <a:pPr algn="ctr"/>
            <a:r>
              <a:rPr lang="en-US" dirty="0" smtClean="0"/>
              <a:t>Members</a:t>
            </a:r>
            <a:r>
              <a:rPr lang="en-US" dirty="0" smtClean="0"/>
              <a:t> Institutions</a:t>
            </a:r>
            <a:br>
              <a:rPr lang="en-US" dirty="0" smtClean="0"/>
            </a:br>
            <a:r>
              <a:rPr lang="en-US" dirty="0" smtClean="0"/>
              <a:t>2014 - 2016</a:t>
            </a:r>
            <a:endParaRPr lang="en-US" dirty="0"/>
          </a:p>
        </p:txBody>
      </p:sp>
      <p:pic>
        <p:nvPicPr>
          <p:cNvPr id="6"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6172200" cy="5257799"/>
          </a:xfrm>
        </p:spPr>
        <p:txBody>
          <a:bodyPr>
            <a:normAutofit/>
          </a:bodyPr>
          <a:lstStyle/>
          <a:p>
            <a:endParaRPr lang="en-US" dirty="0" smtClean="0"/>
          </a:p>
          <a:p>
            <a:r>
              <a:rPr lang="en-US" dirty="0" smtClean="0"/>
              <a:t>Non-Profit Status (501-C6)</a:t>
            </a:r>
          </a:p>
          <a:p>
            <a:endParaRPr lang="en-US" dirty="0" smtClean="0"/>
          </a:p>
          <a:p>
            <a:r>
              <a:rPr lang="en-US" dirty="0" smtClean="0"/>
              <a:t>ACLAM </a:t>
            </a:r>
            <a:r>
              <a:rPr lang="en-US" dirty="0" smtClean="0"/>
              <a:t>Leadership Training </a:t>
            </a:r>
            <a:r>
              <a:rPr lang="en-US" dirty="0" smtClean="0"/>
              <a:t>Partnership in 2017</a:t>
            </a:r>
            <a:endParaRPr lang="en-US" dirty="0" smtClean="0"/>
          </a:p>
          <a:p>
            <a:endParaRPr lang="en-US" dirty="0" smtClean="0"/>
          </a:p>
          <a:p>
            <a:r>
              <a:rPr lang="en-US" dirty="0" smtClean="0"/>
              <a:t>Strategic Planning Session</a:t>
            </a:r>
          </a:p>
          <a:p>
            <a:pPr lvl="1"/>
            <a:r>
              <a:rPr lang="en-US" dirty="0" smtClean="0"/>
              <a:t>Face-to-face </a:t>
            </a:r>
            <a:r>
              <a:rPr lang="en-US" dirty="0" err="1" smtClean="0"/>
              <a:t>vs</a:t>
            </a:r>
            <a:r>
              <a:rPr lang="en-US" dirty="0" smtClean="0"/>
              <a:t> Virtual</a:t>
            </a:r>
          </a:p>
          <a:p>
            <a:pPr lvl="1"/>
            <a:r>
              <a:rPr lang="en-US" dirty="0" smtClean="0"/>
              <a:t>When</a:t>
            </a:r>
            <a:r>
              <a:rPr lang="en-US" dirty="0" smtClean="0"/>
              <a:t>?</a:t>
            </a:r>
            <a:r>
              <a:rPr lang="en-US" dirty="0" smtClean="0"/>
              <a:t> </a:t>
            </a:r>
            <a:endParaRPr lang="en-US" dirty="0" smtClean="0"/>
          </a:p>
          <a:p>
            <a:pPr lvl="1"/>
            <a:r>
              <a:rPr lang="en-US" dirty="0" smtClean="0"/>
              <a:t>VOE-N </a:t>
            </a:r>
            <a:r>
              <a:rPr lang="en-US" dirty="0" smtClean="0"/>
              <a:t>Survey </a:t>
            </a:r>
            <a:r>
              <a:rPr lang="en-US" dirty="0" smtClean="0"/>
              <a:t>Results</a:t>
            </a:r>
            <a:endParaRPr lang="en-US" dirty="0" smtClean="0"/>
          </a:p>
          <a:p>
            <a:endParaRPr lang="en-US" dirty="0" smtClean="0"/>
          </a:p>
          <a:p>
            <a:endParaRPr lang="en-US" dirty="0" smtClean="0"/>
          </a:p>
        </p:txBody>
      </p:sp>
      <p:sp>
        <p:nvSpPr>
          <p:cNvPr id="3" name="Title 2"/>
          <p:cNvSpPr>
            <a:spLocks noGrp="1"/>
          </p:cNvSpPr>
          <p:nvPr>
            <p:ph type="title"/>
          </p:nvPr>
        </p:nvSpPr>
        <p:spPr>
          <a:xfrm>
            <a:off x="209550" y="366184"/>
            <a:ext cx="6362700" cy="1524000"/>
          </a:xfrm>
        </p:spPr>
        <p:txBody>
          <a:bodyPr/>
          <a:lstStyle/>
          <a:p>
            <a:r>
              <a:rPr lang="en-US" dirty="0" smtClean="0"/>
              <a:t>2017: </a:t>
            </a:r>
            <a:r>
              <a:rPr lang="en-US" sz="3200" dirty="0" smtClean="0"/>
              <a:t>Direction &amp; Expansion</a:t>
            </a:r>
            <a:endParaRPr lang="en-US" sz="3200" dirty="0"/>
          </a:p>
        </p:txBody>
      </p:sp>
      <p:pic>
        <p:nvPicPr>
          <p:cNvPr id="4"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9800"/>
            <a:ext cx="6172200" cy="5105400"/>
          </a:xfrm>
        </p:spPr>
        <p:txBody>
          <a:bodyPr>
            <a:normAutofit/>
          </a:bodyPr>
          <a:lstStyle/>
          <a:p>
            <a:pPr>
              <a:buNone/>
            </a:pPr>
            <a:r>
              <a:rPr lang="en-US" dirty="0" smtClean="0"/>
              <a:t>Our Mission </a:t>
            </a:r>
            <a:r>
              <a:rPr lang="en-US" dirty="0" smtClean="0"/>
              <a:t>Statement</a:t>
            </a:r>
          </a:p>
          <a:p>
            <a:r>
              <a:rPr lang="en-US" dirty="0" smtClean="0"/>
              <a:t>2016 </a:t>
            </a:r>
            <a:r>
              <a:rPr lang="en-US" dirty="0" smtClean="0"/>
              <a:t>Financial Statement</a:t>
            </a:r>
          </a:p>
          <a:p>
            <a:r>
              <a:rPr lang="en-US" dirty="0" smtClean="0"/>
              <a:t>2016: </a:t>
            </a:r>
            <a:r>
              <a:rPr lang="en-US" dirty="0" smtClean="0"/>
              <a:t>Year </a:t>
            </a:r>
            <a:r>
              <a:rPr lang="en-US" dirty="0" smtClean="0"/>
              <a:t>Two</a:t>
            </a:r>
            <a:r>
              <a:rPr lang="en-US" dirty="0" smtClean="0"/>
              <a:t> </a:t>
            </a:r>
            <a:r>
              <a:rPr lang="en-US" dirty="0" smtClean="0"/>
              <a:t>in Review</a:t>
            </a:r>
          </a:p>
          <a:p>
            <a:pPr lvl="1"/>
            <a:r>
              <a:rPr lang="en-US" dirty="0" smtClean="0"/>
              <a:t>Town Hall Meetings</a:t>
            </a:r>
          </a:p>
          <a:p>
            <a:pPr lvl="1"/>
            <a:r>
              <a:rPr lang="en-US" dirty="0" smtClean="0"/>
              <a:t>Committee Activity</a:t>
            </a:r>
            <a:endParaRPr lang="en-US" dirty="0" smtClean="0"/>
          </a:p>
          <a:p>
            <a:r>
              <a:rPr lang="en-US" dirty="0" smtClean="0"/>
              <a:t>2017: </a:t>
            </a:r>
            <a:r>
              <a:rPr lang="en-US" dirty="0" smtClean="0"/>
              <a:t>Direction &amp; Expansion</a:t>
            </a:r>
          </a:p>
          <a:p>
            <a:r>
              <a:rPr lang="en-US" dirty="0" smtClean="0"/>
              <a:t>What’s on your mind?</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pic>
        <p:nvPicPr>
          <p:cNvPr id="4"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What’s </a:t>
            </a:r>
            <a:r>
              <a:rPr lang="en-US" dirty="0" smtClean="0"/>
              <a:t>on your mind</a:t>
            </a:r>
            <a:r>
              <a:rPr lang="en-US" dirty="0" smtClean="0"/>
              <a:t>?</a:t>
            </a:r>
          </a:p>
          <a:p>
            <a:r>
              <a:rPr lang="en-US" dirty="0" smtClean="0"/>
              <a:t>What can we do better?</a:t>
            </a:r>
            <a:endParaRPr lang="en-US" dirty="0" smtClean="0"/>
          </a:p>
          <a:p>
            <a:endParaRPr lang="en-US" dirty="0"/>
          </a:p>
        </p:txBody>
      </p:sp>
      <p:sp>
        <p:nvSpPr>
          <p:cNvPr id="3" name="Title 2"/>
          <p:cNvSpPr>
            <a:spLocks noGrp="1"/>
          </p:cNvSpPr>
          <p:nvPr>
            <p:ph type="title"/>
          </p:nvPr>
        </p:nvSpPr>
        <p:spPr/>
        <p:txBody>
          <a:bodyPr/>
          <a:lstStyle/>
          <a:p>
            <a:r>
              <a:rPr lang="en-US" dirty="0" smtClean="0"/>
              <a:t>Open Forum</a:t>
            </a:r>
            <a:endParaRPr lang="en-US" dirty="0"/>
          </a:p>
        </p:txBody>
      </p:sp>
      <p:pic>
        <p:nvPicPr>
          <p:cNvPr id="4" name="Picture 2" descr="http://www.doublearc.org/wp-content/uploads/2015/03/thankyouscript.jpg"/>
          <p:cNvPicPr>
            <a:picLocks noChangeAspect="1" noChangeArrowheads="1"/>
          </p:cNvPicPr>
          <p:nvPr/>
        </p:nvPicPr>
        <p:blipFill>
          <a:blip r:embed="rId2" cstate="print"/>
          <a:srcRect/>
          <a:stretch>
            <a:fillRect/>
          </a:stretch>
        </p:blipFill>
        <p:spPr bwMode="auto">
          <a:xfrm>
            <a:off x="4710242" y="6858000"/>
            <a:ext cx="1903178" cy="1447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Mission Statement</a:t>
            </a:r>
            <a:endParaRPr lang="en-US" dirty="0">
              <a:solidFill>
                <a:schemeClr val="tx2"/>
              </a:solidFill>
            </a:endParaRPr>
          </a:p>
        </p:txBody>
      </p:sp>
      <p:sp>
        <p:nvSpPr>
          <p:cNvPr id="3" name="Content Placeholder 2"/>
          <p:cNvSpPr>
            <a:spLocks noGrp="1"/>
          </p:cNvSpPr>
          <p:nvPr>
            <p:ph idx="1"/>
          </p:nvPr>
        </p:nvSpPr>
        <p:spPr>
          <a:xfrm>
            <a:off x="0" y="2444751"/>
            <a:ext cx="6858000" cy="6034617"/>
          </a:xfrm>
        </p:spPr>
        <p:txBody>
          <a:bodyPr/>
          <a:lstStyle/>
          <a:p>
            <a:pPr algn="ctr">
              <a:buNone/>
            </a:pPr>
            <a:r>
              <a:rPr lang="en-US" i="1" dirty="0" smtClean="0"/>
              <a:t>“The </a:t>
            </a:r>
            <a:r>
              <a:rPr lang="en-US" i="1" dirty="0" err="1" smtClean="0"/>
              <a:t>Vivarium</a:t>
            </a:r>
            <a:r>
              <a:rPr lang="en-US" i="1" dirty="0" smtClean="0"/>
              <a:t> Operational Excellence Network’s mission is to promote and exchange </a:t>
            </a:r>
            <a:r>
              <a:rPr lang="en-US" i="1" dirty="0" smtClean="0"/>
              <a:t>innovative </a:t>
            </a:r>
            <a:r>
              <a:rPr lang="en-US" i="1" dirty="0" smtClean="0"/>
              <a:t>methods and knowledge for managing laboratory animal programs around the world”</a:t>
            </a:r>
            <a:endParaRPr lang="en-US" dirty="0" smtClean="0"/>
          </a:p>
          <a:p>
            <a:endParaRPr lang="en-US" dirty="0"/>
          </a:p>
        </p:txBody>
      </p:sp>
      <p:pic>
        <p:nvPicPr>
          <p:cNvPr id="4" name="Picture 2" descr="\\dfa19\ccmlean$\VOEN\Marketing\LOGOs\Final Logo\VOEN logo fin (2).gif"/>
          <p:cNvPicPr>
            <a:picLocks noChangeAspect="1" noChangeArrowheads="1"/>
          </p:cNvPicPr>
          <p:nvPr/>
        </p:nvPicPr>
        <p:blipFill>
          <a:blip r:embed="rId2" cstate="print"/>
          <a:srcRect/>
          <a:stretch>
            <a:fillRect/>
          </a:stretch>
        </p:blipFill>
        <p:spPr bwMode="auto">
          <a:xfrm>
            <a:off x="5334000" y="406400"/>
            <a:ext cx="1524000" cy="1611615"/>
          </a:xfrm>
          <a:prstGeom prst="rect">
            <a:avLst/>
          </a:prstGeom>
          <a:noFill/>
        </p:spPr>
      </p:pic>
      <p:sp>
        <p:nvSpPr>
          <p:cNvPr id="6" name="TextBox 5"/>
          <p:cNvSpPr txBox="1"/>
          <p:nvPr/>
        </p:nvSpPr>
        <p:spPr>
          <a:xfrm>
            <a:off x="1762832" y="8774668"/>
            <a:ext cx="3692036" cy="461665"/>
          </a:xfrm>
          <a:prstGeom prst="rect">
            <a:avLst/>
          </a:prstGeom>
          <a:noFill/>
        </p:spPr>
        <p:txBody>
          <a:bodyPr wrap="none" rtlCol="0">
            <a:spAutoFit/>
          </a:bodyPr>
          <a:lstStyle/>
          <a:p>
            <a:r>
              <a:rPr lang="en-US" sz="2400" b="1" dirty="0" smtClean="0">
                <a:solidFill>
                  <a:schemeClr val="bg2">
                    <a:lumMod val="75000"/>
                  </a:schemeClr>
                </a:solidFill>
                <a:effectLst>
                  <a:outerShdw blurRad="38100" dist="38100" dir="2700000" algn="tl">
                    <a:srgbClr val="000000">
                      <a:alpha val="43137"/>
                    </a:srgbClr>
                  </a:outerShdw>
                </a:effectLst>
                <a:hlinkClick r:id="rId3"/>
              </a:rPr>
              <a:t>www.voenetwwork.com</a:t>
            </a:r>
            <a:endParaRPr lang="en-US" sz="2400" b="1" dirty="0">
              <a:solidFill>
                <a:schemeClr val="bg2">
                  <a:lumMod val="7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4" cstate="print"/>
          <a:srcRect t="7619" b="46667"/>
          <a:stretch>
            <a:fillRect/>
          </a:stretch>
        </p:blipFill>
        <p:spPr bwMode="auto">
          <a:xfrm>
            <a:off x="0" y="5181600"/>
            <a:ext cx="6858000" cy="3962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94130"/>
            <a:ext cx="6477000" cy="6635495"/>
          </a:xfrm>
        </p:spPr>
        <p:txBody>
          <a:bodyPr>
            <a:normAutofit fontScale="92500"/>
          </a:bodyPr>
          <a:lstStyle/>
          <a:p>
            <a:pPr>
              <a:buNone/>
            </a:pPr>
            <a:r>
              <a:rPr lang="en-US" b="1" dirty="0" smtClean="0"/>
              <a:t>The assets of VOE-N as of October </a:t>
            </a:r>
            <a:r>
              <a:rPr lang="en-US" b="1" dirty="0" smtClean="0"/>
              <a:t>29, 2016 </a:t>
            </a:r>
            <a:r>
              <a:rPr lang="en-US" b="1" dirty="0" smtClean="0"/>
              <a:t>are </a:t>
            </a:r>
            <a:r>
              <a:rPr lang="en-US" b="1" dirty="0" smtClean="0"/>
              <a:t>$5625.87 </a:t>
            </a:r>
            <a:r>
              <a:rPr lang="en-US" sz="1050" b="1" dirty="0" smtClean="0"/>
              <a:t>($2769.00 in FY15).</a:t>
            </a:r>
            <a:r>
              <a:rPr lang="en-US" b="1" dirty="0" smtClean="0"/>
              <a:t>  </a:t>
            </a:r>
            <a:endParaRPr lang="en-US" dirty="0" smtClean="0"/>
          </a:p>
          <a:p>
            <a:r>
              <a:rPr lang="en-US" b="1" dirty="0" smtClean="0"/>
              <a:t>Total income through Q3 </a:t>
            </a:r>
            <a:r>
              <a:rPr lang="en-US" b="1" dirty="0" smtClean="0"/>
              <a:t>2016 </a:t>
            </a:r>
            <a:r>
              <a:rPr lang="en-US" b="1" dirty="0" smtClean="0"/>
              <a:t>was </a:t>
            </a:r>
            <a:r>
              <a:rPr lang="en-US" b="1" dirty="0" smtClean="0"/>
              <a:t>$</a:t>
            </a:r>
            <a:r>
              <a:rPr lang="en-US" b="1" dirty="0" smtClean="0"/>
              <a:t>8</a:t>
            </a:r>
            <a:r>
              <a:rPr lang="en-US" b="1" dirty="0" smtClean="0"/>
              <a:t>,881.00</a:t>
            </a:r>
            <a:r>
              <a:rPr lang="en-US" b="1" dirty="0" smtClean="0"/>
              <a:t>.  This income was generated by membership dues. </a:t>
            </a:r>
          </a:p>
          <a:p>
            <a:pPr>
              <a:buNone/>
            </a:pPr>
            <a:endParaRPr lang="en-US" sz="1200" b="1" dirty="0" smtClean="0"/>
          </a:p>
          <a:p>
            <a:pPr>
              <a:buNone/>
            </a:pPr>
            <a:r>
              <a:rPr lang="en-US" b="1" dirty="0" smtClean="0"/>
              <a:t>Total expenses for this same time period were </a:t>
            </a:r>
            <a:r>
              <a:rPr lang="en-US" b="1" dirty="0" smtClean="0"/>
              <a:t>$</a:t>
            </a:r>
            <a:r>
              <a:rPr lang="en-US" b="1" dirty="0" smtClean="0"/>
              <a:t>6025.00</a:t>
            </a:r>
            <a:r>
              <a:rPr lang="en-US" b="1" dirty="0" smtClean="0"/>
              <a:t>.</a:t>
            </a:r>
            <a:r>
              <a:rPr lang="en-US" b="1" dirty="0" smtClean="0"/>
              <a:t>  </a:t>
            </a:r>
            <a:endParaRPr lang="en-US" dirty="0" smtClean="0"/>
          </a:p>
          <a:p>
            <a:pPr>
              <a:buNone/>
            </a:pPr>
            <a:r>
              <a:rPr lang="en-US" b="1" dirty="0" smtClean="0"/>
              <a:t>Specifically,</a:t>
            </a:r>
            <a:endParaRPr lang="en-US" dirty="0" smtClean="0"/>
          </a:p>
          <a:p>
            <a:pPr lvl="0"/>
            <a:r>
              <a:rPr lang="en-US" b="1" dirty="0" smtClean="0"/>
              <a:t>Phase </a:t>
            </a:r>
            <a:r>
              <a:rPr lang="en-US" b="1" dirty="0" smtClean="0"/>
              <a:t>4</a:t>
            </a:r>
            <a:r>
              <a:rPr lang="en-US" b="1" dirty="0" smtClean="0"/>
              <a:t> </a:t>
            </a:r>
            <a:r>
              <a:rPr lang="en-US" b="1" dirty="0" smtClean="0"/>
              <a:t>website enhancements </a:t>
            </a:r>
            <a:r>
              <a:rPr lang="en-US" b="1" dirty="0" smtClean="0"/>
              <a:t>($</a:t>
            </a:r>
            <a:r>
              <a:rPr lang="en-US" b="1" dirty="0" smtClean="0"/>
              <a:t>4425</a:t>
            </a:r>
            <a:r>
              <a:rPr lang="en-US" b="1" dirty="0" smtClean="0"/>
              <a:t>.00)</a:t>
            </a:r>
          </a:p>
          <a:p>
            <a:r>
              <a:rPr lang="en-US" b="1" dirty="0" smtClean="0"/>
              <a:t>Website maintenance ($1000.00)</a:t>
            </a:r>
            <a:endParaRPr lang="en-US" dirty="0" smtClean="0"/>
          </a:p>
          <a:p>
            <a:pPr lvl="0"/>
            <a:r>
              <a:rPr lang="en-US" b="1" dirty="0" smtClean="0"/>
              <a:t>New Website &amp; Plug-in ($600.00)</a:t>
            </a:r>
            <a:endParaRPr lang="en-US" dirty="0" smtClean="0"/>
          </a:p>
          <a:p>
            <a:pPr lvl="0">
              <a:buNone/>
            </a:pPr>
            <a:r>
              <a:rPr lang="en-US" b="1" dirty="0" smtClean="0"/>
              <a:t>Pending:</a:t>
            </a:r>
          </a:p>
          <a:p>
            <a:pPr lvl="0"/>
            <a:r>
              <a:rPr lang="en-US" b="1" dirty="0" smtClean="0"/>
              <a:t>501-C6 Filing ($2000.00)</a:t>
            </a:r>
          </a:p>
          <a:p>
            <a:pPr lvl="0"/>
            <a:r>
              <a:rPr lang="en-US" b="1" dirty="0" smtClean="0"/>
              <a:t>AALAS </a:t>
            </a:r>
            <a:r>
              <a:rPr lang="en-US" b="1" dirty="0" smtClean="0"/>
              <a:t>Business meeting </a:t>
            </a:r>
            <a:r>
              <a:rPr lang="en-US" b="1" dirty="0" smtClean="0"/>
              <a:t>($1000.00+)</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2016 </a:t>
            </a:r>
            <a:r>
              <a:rPr lang="en-US" dirty="0" smtClean="0"/>
              <a:t>Financial Statement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14475"/>
            <a:ext cx="5791200" cy="7171522"/>
          </a:xfrm>
        </p:spPr>
        <p:txBody>
          <a:bodyPr>
            <a:normAutofit/>
          </a:bodyPr>
          <a:lstStyle/>
          <a:p>
            <a:pPr>
              <a:buNone/>
            </a:pPr>
            <a:r>
              <a:rPr lang="en-US" b="1" i="1" dirty="0" smtClean="0"/>
              <a:t>Town Hall Meeting #1: </a:t>
            </a:r>
            <a:r>
              <a:rPr lang="en-US" sz="2000" b="1" i="1" dirty="0" smtClean="0"/>
              <a:t>(approved)</a:t>
            </a:r>
          </a:p>
          <a:p>
            <a:r>
              <a:rPr lang="en-US" b="1" i="1" dirty="0" smtClean="0"/>
              <a:t>Eliminate declining membership fees.</a:t>
            </a:r>
          </a:p>
          <a:p>
            <a:r>
              <a:rPr lang="en-US" b="1" i="1" dirty="0" smtClean="0"/>
              <a:t>Create 3 Committees:</a:t>
            </a:r>
          </a:p>
          <a:p>
            <a:pPr lvl="1"/>
            <a:r>
              <a:rPr lang="en-US" b="1" i="1" dirty="0" smtClean="0"/>
              <a:t>Governance Committee</a:t>
            </a:r>
          </a:p>
          <a:p>
            <a:pPr lvl="1"/>
            <a:r>
              <a:rPr lang="en-US" b="1" i="1" dirty="0" smtClean="0"/>
              <a:t>	</a:t>
            </a:r>
            <a:r>
              <a:rPr lang="en-US" sz="1800" b="1" i="1" dirty="0" smtClean="0"/>
              <a:t>Chair: Dr Donna </a:t>
            </a:r>
            <a:r>
              <a:rPr lang="en-US" sz="1800" b="1" i="1" dirty="0" smtClean="0"/>
              <a:t>J</a:t>
            </a:r>
            <a:r>
              <a:rPr lang="en-US" sz="1800" b="1" i="1" dirty="0" smtClean="0"/>
              <a:t>arrell , MGH</a:t>
            </a:r>
          </a:p>
          <a:p>
            <a:pPr lvl="1"/>
            <a:r>
              <a:rPr lang="en-US" b="1" i="1" dirty="0" smtClean="0"/>
              <a:t>Program Committee</a:t>
            </a:r>
          </a:p>
          <a:p>
            <a:pPr lvl="1"/>
            <a:r>
              <a:rPr lang="en-US" sz="1800" b="1" i="1" dirty="0" smtClean="0"/>
              <a:t>	</a:t>
            </a:r>
            <a:r>
              <a:rPr lang="en-US" sz="1800" b="1" i="1" dirty="0" smtClean="0"/>
              <a:t>Chair: Dr Sai Tummala, OMRF</a:t>
            </a:r>
          </a:p>
          <a:p>
            <a:pPr lvl="1"/>
            <a:r>
              <a:rPr lang="en-US" sz="1800" b="1" i="1" dirty="0" smtClean="0"/>
              <a:t>	</a:t>
            </a:r>
            <a:r>
              <a:rPr lang="en-US" sz="1800" b="1" i="1" dirty="0" smtClean="0"/>
              <a:t>	Jarrod Nichol, LSSBB ,McGill</a:t>
            </a:r>
          </a:p>
          <a:p>
            <a:pPr lvl="1"/>
            <a:r>
              <a:rPr lang="en-US" sz="1800" b="1" i="1" dirty="0" smtClean="0"/>
              <a:t>	</a:t>
            </a:r>
            <a:r>
              <a:rPr lang="en-US" sz="1800" b="1" i="1" dirty="0" smtClean="0"/>
              <a:t>	Eric Georgelos, Director, Yale</a:t>
            </a:r>
            <a:endParaRPr lang="en-US" sz="1800" b="1" i="1" dirty="0" smtClean="0"/>
          </a:p>
          <a:p>
            <a:pPr lvl="1"/>
            <a:r>
              <a:rPr lang="en-US" b="1" i="1" dirty="0" smtClean="0"/>
              <a:t>Membership Committee </a:t>
            </a:r>
            <a:endParaRPr lang="en-US" b="1" i="1" dirty="0" smtClean="0"/>
          </a:p>
          <a:p>
            <a:pPr lvl="1"/>
            <a:r>
              <a:rPr lang="en-US" sz="1800" b="1" i="1" dirty="0" smtClean="0"/>
              <a:t>	</a:t>
            </a:r>
            <a:r>
              <a:rPr lang="en-US" sz="1800" b="1" i="1" dirty="0" smtClean="0"/>
              <a:t>Chair</a:t>
            </a:r>
            <a:r>
              <a:rPr lang="en-US" sz="1800" b="1" i="1" dirty="0" smtClean="0"/>
              <a:t>: Dr David </a:t>
            </a:r>
            <a:r>
              <a:rPr lang="en-US" sz="1800" b="1" i="1" dirty="0" smtClean="0"/>
              <a:t>Brammer, U of Houston</a:t>
            </a:r>
          </a:p>
          <a:p>
            <a:pPr lvl="1">
              <a:buNone/>
            </a:pPr>
            <a:endParaRPr lang="en-US" sz="1600" b="1" i="1" dirty="0" smtClean="0"/>
          </a:p>
          <a:p>
            <a:pPr>
              <a:buNone/>
            </a:pPr>
            <a:r>
              <a:rPr lang="en-US" b="1" i="1" dirty="0" smtClean="0"/>
              <a:t>Town Hall Meeting #2: </a:t>
            </a:r>
            <a:r>
              <a:rPr lang="en-US" sz="2000" b="1" i="1" dirty="0" smtClean="0"/>
              <a:t>(approved)</a:t>
            </a:r>
          </a:p>
          <a:p>
            <a:r>
              <a:rPr lang="en-US" b="1" i="1" dirty="0" smtClean="0"/>
              <a:t>New Website</a:t>
            </a:r>
          </a:p>
          <a:p>
            <a:r>
              <a:rPr lang="en-US" b="1" i="1" dirty="0" smtClean="0"/>
              <a:t>Non-Profit Status</a:t>
            </a:r>
            <a:endParaRPr lang="en-US" b="1" i="1" dirty="0" smtClean="0"/>
          </a:p>
          <a:p>
            <a:pPr lvl="1"/>
            <a:r>
              <a:rPr lang="en-US" b="1" i="1" dirty="0" smtClean="0"/>
              <a:t>501-C6</a:t>
            </a:r>
          </a:p>
          <a:p>
            <a:pPr>
              <a:buNone/>
            </a:pPr>
            <a:endParaRPr lang="en-US" b="1" i="1" dirty="0" smtClean="0"/>
          </a:p>
          <a:p>
            <a:pPr>
              <a:buNone/>
            </a:pPr>
            <a:endParaRPr lang="en-US" sz="900" b="1" i="1" dirty="0" smtClean="0"/>
          </a:p>
        </p:txBody>
      </p:sp>
      <p:sp>
        <p:nvSpPr>
          <p:cNvPr id="3" name="Title 2"/>
          <p:cNvSpPr>
            <a:spLocks noGrp="1"/>
          </p:cNvSpPr>
          <p:nvPr>
            <p:ph type="title"/>
          </p:nvPr>
        </p:nvSpPr>
        <p:spPr>
          <a:xfrm>
            <a:off x="381000" y="0"/>
            <a:ext cx="6172200" cy="1524000"/>
          </a:xfrm>
        </p:spPr>
        <p:txBody>
          <a:bodyPr/>
          <a:lstStyle/>
          <a:p>
            <a:r>
              <a:rPr lang="en-US" dirty="0" smtClean="0"/>
              <a:t>2016: </a:t>
            </a:r>
            <a:r>
              <a:rPr lang="en-US" i="1" dirty="0" smtClean="0">
                <a:effectLst>
                  <a:outerShdw blurRad="38100" dist="38100" dir="2700000" algn="tl">
                    <a:srgbClr val="000000">
                      <a:alpha val="43137"/>
                    </a:srgbClr>
                  </a:outerShdw>
                </a:effectLst>
              </a:rPr>
              <a:t>Town Hall Meetings</a:t>
            </a:r>
            <a:endParaRPr lang="en-US" i="1" dirty="0">
              <a:effectLst>
                <a:outerShdw blurRad="38100" dist="38100" dir="2700000" algn="tl">
                  <a:srgbClr val="000000">
                    <a:alpha val="43137"/>
                  </a:srgbClr>
                </a:outerShdw>
              </a:effectLst>
            </a:endParaRPr>
          </a:p>
        </p:txBody>
      </p:sp>
      <p:pic>
        <p:nvPicPr>
          <p:cNvPr id="8"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pic>
        <p:nvPicPr>
          <p:cNvPr id="5" name="Picture 2" descr="image005"/>
          <p:cNvPicPr>
            <a:picLocks noChangeAspect="1" noChangeArrowheads="1"/>
          </p:cNvPicPr>
          <p:nvPr/>
        </p:nvPicPr>
        <p:blipFill>
          <a:blip r:embed="rId3" cstate="print"/>
          <a:srcRect/>
          <a:stretch>
            <a:fillRect/>
          </a:stretch>
        </p:blipFill>
        <p:spPr bwMode="auto">
          <a:xfrm>
            <a:off x="4953000" y="6781800"/>
            <a:ext cx="1716417" cy="2209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14475"/>
            <a:ext cx="5791200" cy="7171522"/>
          </a:xfrm>
        </p:spPr>
        <p:txBody>
          <a:bodyPr>
            <a:normAutofit/>
          </a:bodyPr>
          <a:lstStyle/>
          <a:p>
            <a:pPr lvl="1"/>
            <a:r>
              <a:rPr lang="en-US" b="1" i="1" dirty="0" smtClean="0"/>
              <a:t>	</a:t>
            </a:r>
            <a:r>
              <a:rPr lang="en-US" sz="1800" b="1" i="1" dirty="0" smtClean="0"/>
              <a:t>Chair: Dr Donna </a:t>
            </a:r>
            <a:r>
              <a:rPr lang="en-US" sz="1800" b="1" i="1" dirty="0" smtClean="0"/>
              <a:t>J</a:t>
            </a:r>
            <a:r>
              <a:rPr lang="en-US" sz="1800" b="1" i="1" dirty="0" smtClean="0"/>
              <a:t>arrell , MGH</a:t>
            </a:r>
          </a:p>
          <a:p>
            <a:pPr lvl="3"/>
            <a:r>
              <a:rPr lang="en-US" sz="1400" b="1" i="1" dirty="0" smtClean="0"/>
              <a:t>Jennifer Booth, </a:t>
            </a:r>
            <a:r>
              <a:rPr lang="en-US" sz="1400" b="1" i="1" dirty="0" err="1" smtClean="0"/>
              <a:t>UPenn</a:t>
            </a:r>
            <a:endParaRPr lang="en-US" sz="1400" b="1" i="1" dirty="0" smtClean="0"/>
          </a:p>
          <a:p>
            <a:pPr lvl="3"/>
            <a:r>
              <a:rPr lang="en-US" sz="1400" b="1" i="1" dirty="0" smtClean="0"/>
              <a:t>Sharron </a:t>
            </a:r>
            <a:r>
              <a:rPr lang="en-US" sz="1400" b="1" i="1" dirty="0" err="1" smtClean="0"/>
              <a:t>Kirchain</a:t>
            </a:r>
            <a:r>
              <a:rPr lang="en-US" sz="1400" b="1" i="1" dirty="0" smtClean="0"/>
              <a:t>, Pfizer</a:t>
            </a:r>
          </a:p>
          <a:p>
            <a:pPr lvl="3"/>
            <a:r>
              <a:rPr lang="en-US" sz="1400" b="1" i="1" dirty="0" smtClean="0"/>
              <a:t>Open</a:t>
            </a:r>
          </a:p>
          <a:p>
            <a:pPr lvl="1"/>
            <a:endParaRPr lang="en-US" sz="1800" b="1" i="1" dirty="0" smtClean="0"/>
          </a:p>
          <a:p>
            <a:pPr marL="0" lvl="0" indent="0" algn="ctr" eaLnBrk="0" fontAlgn="base" hangingPunct="0">
              <a:spcBef>
                <a:spcPct val="0"/>
              </a:spcBef>
              <a:spcAft>
                <a:spcPct val="0"/>
              </a:spcAft>
              <a:buClrTx/>
              <a:buSzTx/>
              <a:buNone/>
            </a:pPr>
            <a:r>
              <a:rPr lang="en-US" sz="1400" b="1" dirty="0" smtClean="0">
                <a:latin typeface="Calibri" pitchFamily="34" charset="0"/>
                <a:ea typeface="Calibri" pitchFamily="34" charset="0"/>
                <a:cs typeface="Times New Roman" pitchFamily="18" charset="0"/>
              </a:rPr>
              <a:t>Purpose: set strategy and policies, oversee finances, serve members</a:t>
            </a:r>
            <a:endParaRPr lang="en-US" sz="14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400" dirty="0" smtClean="0">
                <a:latin typeface="Calibri" pitchFamily="34" charset="0"/>
                <a:ea typeface="Calibri" pitchFamily="34" charset="0"/>
                <a:cs typeface="Times New Roman" pitchFamily="18" charset="0"/>
              </a:rPr>
              <a:t>	Activities</a:t>
            </a:r>
            <a:r>
              <a:rPr lang="en-US" sz="1400" dirty="0" smtClean="0">
                <a:latin typeface="Calibri" pitchFamily="34" charset="0"/>
                <a:ea typeface="Calibri" pitchFamily="34" charset="0"/>
                <a:cs typeface="Times New Roman" pitchFamily="18" charset="0"/>
              </a:rPr>
              <a:t>: </a:t>
            </a:r>
            <a:endParaRPr lang="en-US" sz="1400" dirty="0" smtClean="0">
              <a:latin typeface="Arial" pitchFamily="34" charset="0"/>
              <a:cs typeface="Arial" pitchFamily="34" charset="0"/>
            </a:endParaRPr>
          </a:p>
          <a:p>
            <a:pPr lvl="1" eaLnBrk="0" fontAlgn="base" hangingPunct="0">
              <a:spcBef>
                <a:spcPct val="0"/>
              </a:spcBef>
              <a:spcAft>
                <a:spcPct val="0"/>
              </a:spcAft>
            </a:pPr>
            <a:r>
              <a:rPr lang="en-US" sz="1400" i="1" dirty="0" smtClean="0">
                <a:latin typeface="Calibri" pitchFamily="34" charset="0"/>
                <a:ea typeface="Calibri" pitchFamily="34" charset="0"/>
                <a:cs typeface="Times New Roman" pitchFamily="18" charset="0"/>
              </a:rPr>
              <a:t>1) Draft by-laws and other governance SOP’s for approval by members</a:t>
            </a:r>
            <a:endParaRPr lang="en-US" sz="1400" i="1" dirty="0" smtClean="0">
              <a:latin typeface="Arial" pitchFamily="34" charset="0"/>
              <a:cs typeface="Arial" pitchFamily="34" charset="0"/>
            </a:endParaRPr>
          </a:p>
          <a:p>
            <a:pPr lvl="1" eaLnBrk="0" fontAlgn="base" hangingPunct="0">
              <a:spcBef>
                <a:spcPct val="0"/>
              </a:spcBef>
              <a:spcAft>
                <a:spcPct val="0"/>
              </a:spcAft>
            </a:pPr>
            <a:r>
              <a:rPr lang="en-US" sz="1400" i="1" dirty="0" smtClean="0">
                <a:latin typeface="Calibri" pitchFamily="34" charset="0"/>
                <a:ea typeface="Calibri" pitchFamily="34" charset="0"/>
                <a:cs typeface="Times New Roman" pitchFamily="18" charset="0"/>
              </a:rPr>
              <a:t>2) Appoint committee members</a:t>
            </a:r>
            <a:endParaRPr lang="en-US" sz="1400" i="1" dirty="0" smtClean="0">
              <a:latin typeface="Arial" pitchFamily="34" charset="0"/>
              <a:cs typeface="Arial" pitchFamily="34" charset="0"/>
            </a:endParaRPr>
          </a:p>
          <a:p>
            <a:pPr lvl="1" eaLnBrk="0" fontAlgn="base" hangingPunct="0">
              <a:spcBef>
                <a:spcPct val="0"/>
              </a:spcBef>
              <a:spcAft>
                <a:spcPct val="0"/>
              </a:spcAft>
            </a:pPr>
            <a:r>
              <a:rPr lang="en-US" sz="1400" i="1" dirty="0" smtClean="0">
                <a:latin typeface="Calibri" pitchFamily="34" charset="0"/>
                <a:ea typeface="Calibri" pitchFamily="34" charset="0"/>
                <a:cs typeface="Times New Roman" pitchFamily="18" charset="0"/>
              </a:rPr>
              <a:t>3) Review and distribute annual financial reports to members</a:t>
            </a:r>
            <a:endParaRPr lang="en-US" sz="1400" i="1" dirty="0" smtClean="0">
              <a:latin typeface="Arial" pitchFamily="34" charset="0"/>
              <a:cs typeface="Arial" pitchFamily="34" charset="0"/>
            </a:endParaRPr>
          </a:p>
          <a:p>
            <a:pPr lvl="1" eaLnBrk="0" fontAlgn="base" hangingPunct="0">
              <a:spcBef>
                <a:spcPct val="0"/>
              </a:spcBef>
              <a:spcAft>
                <a:spcPct val="0"/>
              </a:spcAft>
            </a:pPr>
            <a:r>
              <a:rPr lang="en-US" sz="1400" i="1" dirty="0" smtClean="0">
                <a:latin typeface="Calibri" pitchFamily="34" charset="0"/>
                <a:ea typeface="Calibri" pitchFamily="34" charset="0"/>
                <a:cs typeface="Times New Roman" pitchFamily="18" charset="0"/>
              </a:rPr>
              <a:t>4) Adjudicate any organizational conflicts that arise</a:t>
            </a:r>
            <a:endParaRPr lang="en-US" sz="1400" i="1" dirty="0" smtClean="0">
              <a:latin typeface="Arial" pitchFamily="34" charset="0"/>
              <a:cs typeface="Arial" pitchFamily="34" charset="0"/>
            </a:endParaRPr>
          </a:p>
          <a:p>
            <a:pPr lvl="1" eaLnBrk="0" fontAlgn="base" hangingPunct="0">
              <a:spcBef>
                <a:spcPct val="0"/>
              </a:spcBef>
              <a:spcAft>
                <a:spcPct val="0"/>
              </a:spcAft>
            </a:pPr>
            <a:r>
              <a:rPr lang="en-US" sz="1400" i="1" dirty="0" smtClean="0">
                <a:latin typeface="Calibri" pitchFamily="34" charset="0"/>
                <a:ea typeface="Calibri" pitchFamily="34" charset="0"/>
                <a:cs typeface="Times New Roman" pitchFamily="18" charset="0"/>
              </a:rPr>
              <a:t>5) Election of Committee members: by member institution representatives (1 vote per institutional member in good standing)</a:t>
            </a:r>
            <a:endParaRPr lang="en-US" sz="1400" i="1" dirty="0" smtClean="0">
              <a:latin typeface="Arial" pitchFamily="34" charset="0"/>
              <a:cs typeface="Arial" pitchFamily="34" charset="0"/>
            </a:endParaRPr>
          </a:p>
          <a:p>
            <a:pPr lvl="1" eaLnBrk="0" fontAlgn="base" hangingPunct="0">
              <a:spcBef>
                <a:spcPct val="0"/>
              </a:spcBef>
              <a:spcAft>
                <a:spcPct val="0"/>
              </a:spcAft>
            </a:pPr>
            <a:r>
              <a:rPr lang="en-US" sz="1400" i="1" dirty="0" smtClean="0">
                <a:latin typeface="Calibri" pitchFamily="34" charset="0"/>
                <a:ea typeface="Calibri" pitchFamily="34" charset="0"/>
                <a:cs typeface="Times New Roman" pitchFamily="18" charset="0"/>
              </a:rPr>
              <a:t>6) Number of Committee members</a:t>
            </a:r>
            <a:r>
              <a:rPr lang="en-US" sz="1400" b="1" i="1" dirty="0" smtClean="0">
                <a:latin typeface="Calibri" pitchFamily="34" charset="0"/>
                <a:ea typeface="Calibri" pitchFamily="34" charset="0"/>
                <a:cs typeface="Times New Roman" pitchFamily="18" charset="0"/>
              </a:rPr>
              <a:t>: 4</a:t>
            </a:r>
            <a:r>
              <a:rPr lang="en-US" sz="1400" i="1" dirty="0" smtClean="0">
                <a:latin typeface="Calibri" pitchFamily="34" charset="0"/>
                <a:ea typeface="Calibri" pitchFamily="34" charset="0"/>
                <a:cs typeface="Times New Roman" pitchFamily="18" charset="0"/>
              </a:rPr>
              <a:t>, including a Chair</a:t>
            </a:r>
            <a:endParaRPr lang="en-US" sz="1400" i="1" dirty="0" smtClean="0">
              <a:latin typeface="Arial" pitchFamily="34" charset="0"/>
              <a:cs typeface="Arial" pitchFamily="34" charset="0"/>
            </a:endParaRPr>
          </a:p>
          <a:p>
            <a:pPr lvl="1" eaLnBrk="0" fontAlgn="base" hangingPunct="0">
              <a:spcBef>
                <a:spcPct val="0"/>
              </a:spcBef>
              <a:spcAft>
                <a:spcPct val="0"/>
              </a:spcAft>
            </a:pPr>
            <a:r>
              <a:rPr lang="en-US" sz="1400" i="1" dirty="0" smtClean="0">
                <a:latin typeface="Calibri" pitchFamily="34" charset="0"/>
                <a:ea typeface="Calibri" pitchFamily="34" charset="0"/>
                <a:cs typeface="Times New Roman" pitchFamily="18" charset="0"/>
              </a:rPr>
              <a:t>7) Committee member qualifications: candidate’s employer must be a VOE-N member in good standing (i.e., all dues paid in full for all prior years of institutional membership) </a:t>
            </a:r>
            <a:endParaRPr lang="en-US" sz="1400" i="1" dirty="0" smtClean="0">
              <a:latin typeface="Arial" pitchFamily="34" charset="0"/>
              <a:cs typeface="Arial" pitchFamily="34" charset="0"/>
            </a:endParaRPr>
          </a:p>
          <a:p>
            <a:pPr lvl="1" eaLnBrk="0" fontAlgn="base" hangingPunct="0">
              <a:spcBef>
                <a:spcPct val="0"/>
              </a:spcBef>
              <a:spcAft>
                <a:spcPct val="0"/>
              </a:spcAft>
            </a:pPr>
            <a:r>
              <a:rPr lang="en-US" sz="1400" i="1" dirty="0" smtClean="0">
                <a:latin typeface="Calibri" pitchFamily="34" charset="0"/>
                <a:ea typeface="Calibri" pitchFamily="34" charset="0"/>
                <a:cs typeface="Times New Roman" pitchFamily="18" charset="0"/>
              </a:rPr>
              <a:t>8) Length of term: initially 2-4 years, later 3 years after rotating new members in effect</a:t>
            </a:r>
          </a:p>
          <a:p>
            <a:pPr lvl="1">
              <a:buNone/>
            </a:pPr>
            <a:endParaRPr lang="en-US" sz="1600" b="1" i="1" dirty="0" smtClean="0"/>
          </a:p>
          <a:p>
            <a:pPr>
              <a:buNone/>
            </a:pPr>
            <a:endParaRPr lang="en-US" b="1" i="1" dirty="0" smtClean="0"/>
          </a:p>
          <a:p>
            <a:pPr>
              <a:buNone/>
            </a:pPr>
            <a:endParaRPr lang="en-US" sz="900" b="1" i="1" dirty="0" smtClean="0"/>
          </a:p>
        </p:txBody>
      </p:sp>
      <p:sp>
        <p:nvSpPr>
          <p:cNvPr id="3" name="Title 2"/>
          <p:cNvSpPr>
            <a:spLocks noGrp="1"/>
          </p:cNvSpPr>
          <p:nvPr>
            <p:ph type="title"/>
          </p:nvPr>
        </p:nvSpPr>
        <p:spPr>
          <a:xfrm>
            <a:off x="228600" y="0"/>
            <a:ext cx="6477000" cy="1524000"/>
          </a:xfrm>
        </p:spPr>
        <p:txBody>
          <a:bodyPr/>
          <a:lstStyle/>
          <a:p>
            <a:r>
              <a:rPr lang="en-US" dirty="0" smtClean="0"/>
              <a:t>2016: </a:t>
            </a:r>
            <a:r>
              <a:rPr lang="en-US" sz="3200" i="1" dirty="0" smtClean="0">
                <a:effectLst>
                  <a:outerShdw blurRad="38100" dist="38100" dir="2700000" algn="tl">
                    <a:srgbClr val="000000">
                      <a:alpha val="43137"/>
                    </a:srgbClr>
                  </a:outerShdw>
                </a:effectLst>
              </a:rPr>
              <a:t>Governance Committee</a:t>
            </a:r>
            <a:endParaRPr lang="en-US" sz="3200" i="1" dirty="0">
              <a:effectLst>
                <a:outerShdw blurRad="38100" dist="38100" dir="2700000" algn="tl">
                  <a:srgbClr val="000000">
                    <a:alpha val="43137"/>
                  </a:srgbClr>
                </a:outerShdw>
              </a:effectLst>
            </a:endParaRPr>
          </a:p>
        </p:txBody>
      </p:sp>
      <p:pic>
        <p:nvPicPr>
          <p:cNvPr id="8"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6477000" cy="1524000"/>
          </a:xfrm>
        </p:spPr>
        <p:txBody>
          <a:bodyPr/>
          <a:lstStyle/>
          <a:p>
            <a:r>
              <a:rPr lang="en-US" dirty="0" smtClean="0"/>
              <a:t>2016: </a:t>
            </a:r>
            <a:r>
              <a:rPr lang="en-US" sz="3200" i="1" dirty="0" smtClean="0"/>
              <a:t>Governance Committee</a:t>
            </a:r>
            <a:endParaRPr lang="en-US" sz="3200" i="1" dirty="0"/>
          </a:p>
        </p:txBody>
      </p:sp>
      <p:pic>
        <p:nvPicPr>
          <p:cNvPr id="4"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pic>
        <p:nvPicPr>
          <p:cNvPr id="6146" name="Picture 2"/>
          <p:cNvPicPr>
            <a:picLocks noGrp="1" noChangeAspect="1" noChangeArrowheads="1"/>
          </p:cNvPicPr>
          <p:nvPr>
            <p:ph idx="1"/>
          </p:nvPr>
        </p:nvPicPr>
        <p:blipFill>
          <a:blip r:embed="rId3" cstate="print"/>
          <a:srcRect t="7901" b="3210"/>
          <a:stretch>
            <a:fillRect/>
          </a:stretch>
        </p:blipFill>
        <p:spPr bwMode="auto">
          <a:xfrm>
            <a:off x="304800" y="1371600"/>
            <a:ext cx="6172200" cy="2971800"/>
          </a:xfrm>
          <a:prstGeom prst="rect">
            <a:avLst/>
          </a:prstGeom>
          <a:noFill/>
          <a:ln w="9525">
            <a:noFill/>
            <a:miter lim="800000"/>
            <a:headEnd/>
            <a:tailEnd/>
          </a:ln>
        </p:spPr>
      </p:pic>
      <p:sp>
        <p:nvSpPr>
          <p:cNvPr id="6" name="Content Placeholder 1"/>
          <p:cNvSpPr txBox="1">
            <a:spLocks/>
          </p:cNvSpPr>
          <p:nvPr/>
        </p:nvSpPr>
        <p:spPr>
          <a:xfrm>
            <a:off x="304800" y="4419600"/>
            <a:ext cx="6172200" cy="36576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Features:</a:t>
            </a:r>
          </a:p>
          <a:p>
            <a:pPr marL="365760" indent="-256032">
              <a:spcBef>
                <a:spcPts val="400"/>
              </a:spcBef>
              <a:buClr>
                <a:schemeClr val="accent1"/>
              </a:buClr>
              <a:buSzPct val="68000"/>
            </a:pPr>
            <a:r>
              <a:rPr lang="en-US" dirty="0" smtClean="0"/>
              <a:t>Open Source: </a:t>
            </a:r>
            <a:endParaRPr lang="en-US"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Virtual White Belt Training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Webinar accessibility past</a:t>
            </a:r>
            <a:r>
              <a:rPr kumimoji="0" lang="en-US" b="0" i="0" u="none" strike="noStrike" kern="1200" cap="none" spc="0" normalizeH="0" noProof="0" dirty="0" smtClean="0">
                <a:ln>
                  <a:noFill/>
                </a:ln>
                <a:solidFill>
                  <a:schemeClr val="tx1"/>
                </a:solidFill>
                <a:effectLst/>
                <a:uLnTx/>
                <a:uFillTx/>
                <a:latin typeface="+mn-lt"/>
                <a:ea typeface="+mn-ea"/>
                <a:cs typeface="+mn-cs"/>
              </a:rPr>
              <a:t> </a:t>
            </a:r>
            <a:r>
              <a:rPr lang="en-US" dirty="0" smtClean="0"/>
              <a:t>&amp;</a:t>
            </a:r>
            <a:r>
              <a:rPr kumimoji="0" lang="en-US" b="0" i="0" u="none" strike="noStrike" kern="1200" cap="none" spc="0" normalizeH="0" noProof="0" dirty="0" smtClean="0">
                <a:ln>
                  <a:noFill/>
                </a:ln>
                <a:solidFill>
                  <a:schemeClr val="tx1"/>
                </a:solidFill>
                <a:effectLst/>
                <a:uLnTx/>
                <a:uFillTx/>
                <a:latin typeface="+mn-lt"/>
                <a:ea typeface="+mn-ea"/>
                <a:cs typeface="+mn-cs"/>
              </a:rPr>
              <a:t> future</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dirty="0" smtClean="0"/>
              <a:t>V</a:t>
            </a:r>
            <a:r>
              <a:rPr kumimoji="0" lang="en-US" b="0" i="0" u="none" strike="noStrike" kern="1200" cap="none" spc="0" normalizeH="0" baseline="0" noProof="0" dirty="0" err="1" smtClean="0">
                <a:ln>
                  <a:noFill/>
                </a:ln>
                <a:solidFill>
                  <a:schemeClr val="tx1"/>
                </a:solidFill>
                <a:effectLst/>
                <a:uLnTx/>
                <a:uFillTx/>
                <a:latin typeface="+mn-lt"/>
                <a:ea typeface="+mn-ea"/>
                <a:cs typeface="+mn-cs"/>
              </a:rPr>
              <a:t>ideo</a:t>
            </a:r>
            <a:r>
              <a:rPr kumimoji="0" lang="en-US" b="0" i="0" u="none" strike="noStrike" kern="1200" cap="none" spc="0" normalizeH="0" noProof="0" dirty="0" smtClean="0">
                <a:ln>
                  <a:noFill/>
                </a:ln>
                <a:solidFill>
                  <a:schemeClr val="tx1"/>
                </a:solidFill>
                <a:effectLst/>
                <a:uLnTx/>
                <a:uFillTx/>
                <a:latin typeface="+mn-lt"/>
                <a:ea typeface="+mn-ea"/>
                <a:cs typeface="+mn-cs"/>
              </a:rPr>
              <a:t> Library (removed due to security)</a:t>
            </a:r>
            <a:endParaRPr lang="en-US"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Tools &amp; tutorials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dirty="0" smtClean="0"/>
              <a:t>Coming Events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Communication Tools (email notices included)</a:t>
            </a:r>
          </a:p>
          <a:p>
            <a:pPr marL="365760" indent="-256032">
              <a:spcBef>
                <a:spcPts val="400"/>
              </a:spcBef>
              <a:buClr>
                <a:schemeClr val="accent1"/>
              </a:buClr>
              <a:buSzPct val="68000"/>
              <a:buFont typeface="Wingdings 3"/>
              <a:buChar char=""/>
            </a:pPr>
            <a:r>
              <a:rPr lang="en-US" dirty="0" smtClean="0"/>
              <a:t>Copyright </a:t>
            </a:r>
            <a:r>
              <a:rPr lang="en-US" dirty="0" smtClean="0"/>
              <a:t>Language needed for </a:t>
            </a:r>
            <a:r>
              <a:rPr lang="en-US" dirty="0" smtClean="0"/>
              <a:t>protection</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US" dirty="0" smtClean="0"/>
              <a:t>Benefits:</a:t>
            </a:r>
          </a:p>
          <a:p>
            <a:pPr marL="365760" indent="-256032">
              <a:spcBef>
                <a:spcPts val="400"/>
              </a:spcBef>
              <a:buClr>
                <a:schemeClr val="accent1"/>
              </a:buClr>
              <a:buSzPct val="68000"/>
              <a:buFont typeface="Arial" pitchFamily="34" charset="0"/>
              <a:buChar char="•"/>
            </a:pPr>
            <a:r>
              <a:rPr lang="en-US" dirty="0" smtClean="0"/>
              <a:t>$</a:t>
            </a:r>
            <a:r>
              <a:rPr lang="en-US" dirty="0" smtClean="0"/>
              <a:t>7</a:t>
            </a:r>
            <a:r>
              <a:rPr lang="en-US" dirty="0" smtClean="0"/>
              <a:t>00.00/yr </a:t>
            </a:r>
            <a:r>
              <a:rPr lang="en-US" dirty="0" err="1" smtClean="0"/>
              <a:t>vs</a:t>
            </a:r>
            <a:r>
              <a:rPr lang="en-US" dirty="0" smtClean="0"/>
              <a:t> $4000.00+/yr</a:t>
            </a:r>
          </a:p>
          <a:p>
            <a:pPr marL="365760" indent="-256032">
              <a:spcBef>
                <a:spcPts val="400"/>
              </a:spcBef>
              <a:buClr>
                <a:schemeClr val="accent1"/>
              </a:buClr>
              <a:buSzPct val="68000"/>
              <a:buFont typeface="Arial" pitchFamily="34" charset="0"/>
              <a:buChar char="•"/>
            </a:pPr>
            <a:r>
              <a:rPr lang="en-US" dirty="0" smtClean="0"/>
              <a:t>Flexibility &amp; internal maintenance</a:t>
            </a:r>
          </a:p>
          <a:p>
            <a:pPr marL="365760" indent="-256032">
              <a:spcBef>
                <a:spcPts val="400"/>
              </a:spcBef>
              <a:buClr>
                <a:schemeClr val="accent1"/>
              </a:buClr>
              <a:buSzPct val="68000"/>
              <a:buFont typeface="Arial" pitchFamily="34" charset="0"/>
              <a:buChar char="•"/>
            </a:pPr>
            <a:r>
              <a:rPr lang="en-US" dirty="0" smtClean="0"/>
              <a:t>Membership automation &amp; support</a:t>
            </a:r>
          </a:p>
          <a:p>
            <a:pPr marL="365760" lvl="0" indent="-256032">
              <a:spcBef>
                <a:spcPts val="400"/>
              </a:spcBef>
              <a:buClr>
                <a:schemeClr val="accent1"/>
              </a:buClr>
              <a:buSzPct val="68000"/>
              <a:buFont typeface="Arial" pitchFamily="34" charset="0"/>
              <a:buChar char="•"/>
            </a:pPr>
            <a:r>
              <a:rPr lang="en-US" dirty="0" smtClean="0"/>
              <a:t>Multiple content </a:t>
            </a:r>
            <a:r>
              <a:rPr lang="en-US" dirty="0" smtClean="0"/>
              <a:t>editors</a:t>
            </a:r>
            <a:endParaRPr lang="en-US"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304800" y="990600"/>
            <a:ext cx="1604927"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New Website</a:t>
            </a:r>
            <a:endParaRPr lang="en-US"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6477000" cy="1524000"/>
          </a:xfrm>
        </p:spPr>
        <p:txBody>
          <a:bodyPr/>
          <a:lstStyle/>
          <a:p>
            <a:r>
              <a:rPr lang="en-US" dirty="0" smtClean="0"/>
              <a:t>2016: </a:t>
            </a:r>
            <a:r>
              <a:rPr lang="en-US" sz="3200" i="1" dirty="0" smtClean="0"/>
              <a:t>Governance Committee</a:t>
            </a:r>
            <a:endParaRPr lang="en-US" sz="3200" i="1" dirty="0"/>
          </a:p>
        </p:txBody>
      </p:sp>
      <p:pic>
        <p:nvPicPr>
          <p:cNvPr id="4"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sp>
        <p:nvSpPr>
          <p:cNvPr id="6" name="Content Placeholder 1"/>
          <p:cNvSpPr txBox="1">
            <a:spLocks/>
          </p:cNvSpPr>
          <p:nvPr/>
        </p:nvSpPr>
        <p:spPr>
          <a:xfrm>
            <a:off x="304800" y="1828800"/>
            <a:ext cx="6172200" cy="5105400"/>
          </a:xfrm>
          <a:prstGeom prst="rect">
            <a:avLst/>
          </a:prstGeom>
        </p:spPr>
        <p:txBody>
          <a:bodyPr vert="horz">
            <a:normAutofit fontScale="8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Currently State: </a:t>
            </a:r>
          </a:p>
          <a:p>
            <a:pPr marL="365760" indent="-256032">
              <a:spcBef>
                <a:spcPts val="400"/>
              </a:spcBef>
              <a:buClr>
                <a:schemeClr val="accent1"/>
              </a:buClr>
              <a:buSzPct val="68000"/>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MGH as sole institutional benefactor</a:t>
            </a:r>
          </a:p>
          <a:p>
            <a:pPr marL="365760" indent="-256032">
              <a:spcBef>
                <a:spcPts val="400"/>
              </a:spcBef>
              <a:buClr>
                <a:schemeClr val="accent1"/>
              </a:buClr>
              <a:buSzPct val="68000"/>
              <a:buFont typeface="Arial" pitchFamily="34" charset="0"/>
              <a:buChar char="•"/>
            </a:pPr>
            <a:r>
              <a:rPr lang="en-US" dirty="0" smtClean="0"/>
              <a:t>Membership Dues-supported</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indent="-256032">
              <a:spcBef>
                <a:spcPts val="400"/>
              </a:spcBef>
              <a:buClr>
                <a:schemeClr val="accent1"/>
              </a:buClr>
              <a:buSzPct val="68000"/>
              <a:buFont typeface="Arial" pitchFamily="34" charset="0"/>
              <a:buChar char="•"/>
            </a:pPr>
            <a:r>
              <a:rPr lang="en-US" dirty="0" smtClean="0"/>
              <a:t>MGH Banking &amp; </a:t>
            </a:r>
            <a:r>
              <a:rPr lang="en-US" dirty="0" err="1" smtClean="0"/>
              <a:t>dba</a:t>
            </a:r>
            <a:r>
              <a:rPr lang="en-US" dirty="0" smtClean="0"/>
              <a:t> Tax ID restrictions</a:t>
            </a:r>
            <a:endParaRPr lang="en-US" dirty="0" smtClean="0"/>
          </a:p>
          <a:p>
            <a:pPr marL="365760" indent="-256032">
              <a:spcBef>
                <a:spcPts val="400"/>
              </a:spcBef>
              <a:buClr>
                <a:schemeClr val="accent1"/>
              </a:buClr>
              <a:buSzPct val="68000"/>
            </a:pPr>
            <a:r>
              <a:rPr kumimoji="0" lang="en-US" b="0" i="0" u="none" strike="noStrike" kern="1200" cap="none" spc="0" normalizeH="0" baseline="0" noProof="0" dirty="0" smtClean="0">
                <a:ln>
                  <a:noFill/>
                </a:ln>
                <a:solidFill>
                  <a:schemeClr val="tx1"/>
                </a:solidFill>
                <a:effectLst/>
                <a:uLnTx/>
                <a:uFillTx/>
                <a:latin typeface="+mn-lt"/>
                <a:ea typeface="+mn-ea"/>
                <a:cs typeface="+mn-cs"/>
              </a:rPr>
              <a:t>Downside:</a:t>
            </a:r>
            <a:r>
              <a:rPr kumimoji="0" lang="en-US" b="0" i="0" u="none" strike="noStrike" kern="1200" cap="none" spc="0" normalizeH="0" noProof="0" dirty="0" smtClean="0">
                <a:ln>
                  <a:noFill/>
                </a:ln>
                <a:solidFill>
                  <a:schemeClr val="tx1"/>
                </a:solidFill>
                <a:effectLst/>
                <a:uLnTx/>
                <a:uFillTx/>
                <a:latin typeface="+mn-lt"/>
                <a:ea typeface="+mn-ea"/>
                <a:cs typeface="+mn-cs"/>
              </a:rPr>
              <a:t> using MGH non-profit status </a:t>
            </a:r>
          </a:p>
          <a:p>
            <a:pPr marL="365760" indent="-256032">
              <a:spcBef>
                <a:spcPts val="400"/>
              </a:spcBef>
              <a:buClr>
                <a:schemeClr val="accent1"/>
              </a:buClr>
              <a:buSzPct val="68000"/>
              <a:buFont typeface="Arial" pitchFamily="34" charset="0"/>
              <a:buChar char="•"/>
            </a:pPr>
            <a:r>
              <a:rPr lang="en-US" dirty="0" smtClean="0"/>
              <a:t>No VOE-N autonomy  </a:t>
            </a:r>
          </a:p>
          <a:p>
            <a:pPr marL="365760" indent="-256032">
              <a:spcBef>
                <a:spcPts val="400"/>
              </a:spcBef>
              <a:buClr>
                <a:schemeClr val="accent1"/>
              </a:buClr>
              <a:buSzPct val="68000"/>
              <a:buFont typeface="Arial" pitchFamily="34" charset="0"/>
              <a:buChar char="•"/>
            </a:pPr>
            <a:r>
              <a:rPr lang="en-US" dirty="0" smtClean="0"/>
              <a:t>MGH liability &amp; exposure</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lang="en-US" dirty="0" smtClean="0"/>
          </a:p>
          <a:p>
            <a:pPr marL="365760" indent="-256032">
              <a:spcBef>
                <a:spcPts val="400"/>
              </a:spcBef>
              <a:buClr>
                <a:schemeClr val="accent1"/>
              </a:buClr>
              <a:buSzPct val="68000"/>
            </a:pPr>
            <a:r>
              <a:rPr lang="en-US" dirty="0" smtClean="0"/>
              <a:t>Goal: </a:t>
            </a:r>
          </a:p>
          <a:p>
            <a:pPr marL="365760" indent="-256032">
              <a:spcBef>
                <a:spcPts val="400"/>
              </a:spcBef>
              <a:buClr>
                <a:schemeClr val="accent1"/>
              </a:buClr>
              <a:buSzPct val="68000"/>
              <a:buFont typeface="Arial" pitchFamily="34" charset="0"/>
              <a:buChar char="•"/>
            </a:pPr>
            <a:r>
              <a:rPr lang="en-US" dirty="0" smtClean="0"/>
              <a:t>Autonomous </a:t>
            </a:r>
            <a:r>
              <a:rPr lang="en-US" dirty="0" smtClean="0"/>
              <a:t>Non-Profit Status (501-C6</a:t>
            </a:r>
            <a:r>
              <a:rPr lang="en-US" dirty="0" smtClean="0"/>
              <a: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Separate Bank Account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lang="en-US" dirty="0" smtClean="0"/>
              <a:t>Formation of Board of Directors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US" dirty="0" smtClean="0"/>
              <a:t>Upside:</a:t>
            </a:r>
          </a:p>
          <a:p>
            <a:pPr marL="365760" indent="-256032">
              <a:spcBef>
                <a:spcPts val="400"/>
              </a:spcBef>
              <a:buClr>
                <a:schemeClr val="accent1"/>
              </a:buClr>
              <a:buSzPct val="68000"/>
              <a:buFont typeface="Arial" pitchFamily="34" charset="0"/>
              <a:buChar char="•"/>
            </a:pPr>
            <a:r>
              <a:rPr lang="en-US" dirty="0" smtClean="0"/>
              <a:t>E-Commerce website for membership &amp; Products</a:t>
            </a:r>
          </a:p>
          <a:p>
            <a:pPr marL="365760" indent="-256032">
              <a:spcBef>
                <a:spcPts val="400"/>
              </a:spcBef>
              <a:buClr>
                <a:schemeClr val="accent1"/>
              </a:buClr>
              <a:buSzPct val="68000"/>
              <a:buFont typeface="Arial" pitchFamily="34" charset="0"/>
              <a:buChar char="•"/>
            </a:pPr>
            <a:r>
              <a:rPr lang="en-US" dirty="0" smtClean="0"/>
              <a:t>Invoicing with Tax ID #</a:t>
            </a:r>
          </a:p>
          <a:p>
            <a:pPr marL="365760" indent="-256032">
              <a:spcBef>
                <a:spcPts val="400"/>
              </a:spcBef>
              <a:buClr>
                <a:schemeClr val="accent1"/>
              </a:buClr>
              <a:buSzPct val="68000"/>
              <a:buFont typeface="Arial" pitchFamily="34" charset="0"/>
              <a:buChar char="•"/>
            </a:pPr>
            <a:r>
              <a:rPr lang="en-US" dirty="0" smtClean="0"/>
              <a:t>Merge/affiliate with national organization (AALAS)</a:t>
            </a:r>
          </a:p>
          <a:p>
            <a:pPr marL="365760" indent="-256032">
              <a:spcBef>
                <a:spcPts val="400"/>
              </a:spcBef>
              <a:buClr>
                <a:schemeClr val="accent1"/>
              </a:buClr>
              <a:buSzPct val="68000"/>
              <a:buFont typeface="Arial" pitchFamily="34" charset="0"/>
              <a:buChar char="•"/>
            </a:pPr>
            <a:r>
              <a:rPr lang="en-US" dirty="0" smtClean="0"/>
              <a:t>Corporate protection laws</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indent="-256032">
              <a:spcBef>
                <a:spcPts val="400"/>
              </a:spcBef>
              <a:buClr>
                <a:schemeClr val="accent1"/>
              </a:buClr>
              <a:buSzPct val="68000"/>
            </a:pPr>
            <a:r>
              <a:rPr lang="en-US" dirty="0" smtClean="0"/>
              <a:t>Target </a:t>
            </a:r>
            <a:r>
              <a:rPr lang="en-US" dirty="0" smtClean="0"/>
              <a:t>t</a:t>
            </a:r>
            <a:r>
              <a:rPr lang="en-US" dirty="0" smtClean="0"/>
              <a:t>o File</a:t>
            </a:r>
            <a:r>
              <a:rPr lang="en-US" dirty="0" smtClean="0"/>
              <a:t>: </a:t>
            </a:r>
            <a:endParaRPr lang="en-US" dirty="0" smtClean="0"/>
          </a:p>
          <a:p>
            <a:pPr marL="365760" indent="-256032">
              <a:spcBef>
                <a:spcPts val="400"/>
              </a:spcBef>
              <a:buClr>
                <a:schemeClr val="accent1"/>
              </a:buClr>
              <a:buSzPct val="68000"/>
            </a:pPr>
            <a:r>
              <a:rPr lang="en-US" dirty="0" smtClean="0"/>
              <a:t>	</a:t>
            </a:r>
            <a:r>
              <a:rPr lang="en-US" dirty="0" smtClean="0"/>
              <a:t>January </a:t>
            </a:r>
            <a:r>
              <a:rPr lang="en-US" dirty="0" smtClean="0"/>
              <a:t>2017</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lang="en-US"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70" name="Picture 2" descr="http://nelsoncountygazette.com/wp-content/uploads/2011/06/1irs.jpg"/>
          <p:cNvPicPr>
            <a:picLocks noChangeAspect="1" noChangeArrowheads="1"/>
          </p:cNvPicPr>
          <p:nvPr/>
        </p:nvPicPr>
        <p:blipFill>
          <a:blip r:embed="rId3" cstate="print"/>
          <a:srcRect/>
          <a:stretch>
            <a:fillRect/>
          </a:stretch>
        </p:blipFill>
        <p:spPr bwMode="auto">
          <a:xfrm>
            <a:off x="4495800" y="6019800"/>
            <a:ext cx="2209800" cy="1473200"/>
          </a:xfrm>
          <a:prstGeom prst="rect">
            <a:avLst/>
          </a:prstGeom>
          <a:noFill/>
        </p:spPr>
      </p:pic>
      <p:sp>
        <p:nvSpPr>
          <p:cNvPr id="8" name="TextBox 7"/>
          <p:cNvSpPr txBox="1"/>
          <p:nvPr/>
        </p:nvSpPr>
        <p:spPr>
          <a:xfrm>
            <a:off x="0" y="1371600"/>
            <a:ext cx="2244845" cy="369332"/>
          </a:xfrm>
          <a:prstGeom prst="rect">
            <a:avLst/>
          </a:prstGeom>
          <a:noFill/>
        </p:spPr>
        <p:txBody>
          <a:bodyPr wrap="none" rtlCol="0">
            <a:spAutoFit/>
          </a:bodyPr>
          <a:lstStyle/>
          <a:p>
            <a:pPr marL="365760" lvl="0" indent="-256032">
              <a:spcBef>
                <a:spcPts val="400"/>
              </a:spcBef>
              <a:buClr>
                <a:schemeClr val="accent1"/>
              </a:buClr>
              <a:buSzPct val="68000"/>
              <a:defRPr/>
            </a:pPr>
            <a:r>
              <a:rPr lang="en-US" dirty="0" smtClean="0">
                <a:effectLst>
                  <a:outerShdw blurRad="38100" dist="38100" dir="2700000" algn="tl">
                    <a:srgbClr val="000000">
                      <a:alpha val="43137"/>
                    </a:srgbClr>
                  </a:outerShdw>
                </a:effectLst>
              </a:rPr>
              <a:t>Non-Profit </a:t>
            </a:r>
            <a:r>
              <a:rPr lang="en-US" dirty="0" smtClean="0">
                <a:effectLst>
                  <a:outerShdw blurRad="38100" dist="38100" dir="2700000" algn="tl">
                    <a:srgbClr val="000000">
                      <a:alpha val="43137"/>
                    </a:srgbClr>
                  </a:outerShdw>
                </a:effectLst>
              </a:rPr>
              <a:t>Status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6400800" cy="7171522"/>
          </a:xfrm>
        </p:spPr>
        <p:txBody>
          <a:bodyPr>
            <a:normAutofit/>
          </a:bodyPr>
          <a:lstStyle/>
          <a:p>
            <a:pPr lvl="1"/>
            <a:r>
              <a:rPr lang="en-US" sz="1800" b="1" i="1" dirty="0" smtClean="0"/>
              <a:t>	</a:t>
            </a:r>
            <a:r>
              <a:rPr lang="en-US" sz="1800" b="1" i="1" dirty="0" smtClean="0"/>
              <a:t>Chair: Dr Sai Tummala, OMRF</a:t>
            </a:r>
          </a:p>
          <a:p>
            <a:pPr lvl="2"/>
            <a:r>
              <a:rPr lang="en-US" sz="1600" b="1" i="1" dirty="0" smtClean="0"/>
              <a:t>	</a:t>
            </a:r>
            <a:r>
              <a:rPr lang="en-US" sz="1400" b="1" i="1" dirty="0" smtClean="0"/>
              <a:t>Jarrod Nichol, LSSBB ,McGill</a:t>
            </a:r>
          </a:p>
          <a:p>
            <a:pPr lvl="2"/>
            <a:r>
              <a:rPr lang="en-US" sz="1400" b="1" i="1" dirty="0" smtClean="0"/>
              <a:t>	</a:t>
            </a:r>
            <a:r>
              <a:rPr lang="en-US" sz="1400" b="1" i="1" dirty="0" smtClean="0"/>
              <a:t>Eric Georgelos, Director, Yale</a:t>
            </a:r>
          </a:p>
          <a:p>
            <a:pPr lvl="2"/>
            <a:r>
              <a:rPr lang="en-US" sz="1400" b="1" i="1" dirty="0" smtClean="0"/>
              <a:t>Open</a:t>
            </a:r>
          </a:p>
          <a:p>
            <a:pPr lvl="2"/>
            <a:r>
              <a:rPr lang="en-US" sz="1400" b="1" i="1" dirty="0" smtClean="0"/>
              <a:t>Open</a:t>
            </a:r>
          </a:p>
          <a:p>
            <a:pPr lvl="2"/>
            <a:r>
              <a:rPr lang="en-US" sz="1400" b="1" i="1" dirty="0" smtClean="0"/>
              <a:t>Open</a:t>
            </a:r>
          </a:p>
          <a:p>
            <a:pPr>
              <a:buNone/>
            </a:pPr>
            <a:endParaRPr lang="en-US" sz="1400" b="1" i="1" dirty="0" smtClean="0"/>
          </a:p>
          <a:p>
            <a:pPr algn="ctr" fontAlgn="base">
              <a:spcBef>
                <a:spcPct val="0"/>
              </a:spcBef>
              <a:spcAft>
                <a:spcPct val="0"/>
              </a:spcAft>
            </a:pPr>
            <a:r>
              <a:rPr lang="en-US" sz="1400" b="1" dirty="0" smtClean="0">
                <a:effectLst>
                  <a:outerShdw blurRad="38100" dist="38100" dir="2700000" algn="tl">
                    <a:srgbClr val="000000">
                      <a:alpha val="43137"/>
                    </a:srgbClr>
                  </a:outerShdw>
                </a:effectLst>
                <a:cs typeface="Arial" pitchFamily="34" charset="0"/>
              </a:rPr>
              <a:t>Purpose: provide VOE-N members opportunities to learn lean management principles, exchange ideas and experiences with other members, and observe leading practices in organizations and companies in other industries besides lab animal care that are similarly devoted to continuous operations improvement</a:t>
            </a:r>
          </a:p>
          <a:p>
            <a:pPr marL="0" lvl="0" indent="0" fontAlgn="base">
              <a:spcBef>
                <a:spcPct val="0"/>
              </a:spcBef>
              <a:spcAft>
                <a:spcPct val="0"/>
              </a:spcAft>
              <a:buClrTx/>
              <a:buSzTx/>
              <a:buNone/>
            </a:pPr>
            <a:r>
              <a:rPr lang="en-US" sz="1400" dirty="0" smtClean="0">
                <a:effectLst>
                  <a:outerShdw blurRad="38100" dist="38100" dir="2700000" algn="tl">
                    <a:srgbClr val="000000">
                      <a:alpha val="43137"/>
                    </a:srgbClr>
                  </a:outerShdw>
                </a:effectLst>
                <a:cs typeface="Arial" pitchFamily="34" charset="0"/>
              </a:rPr>
              <a:t>	</a:t>
            </a:r>
            <a:r>
              <a:rPr lang="en-US" sz="1400" dirty="0" smtClean="0">
                <a:effectLst>
                  <a:outerShdw blurRad="38100" dist="38100" dir="2700000" algn="tl">
                    <a:srgbClr val="000000">
                      <a:alpha val="43137"/>
                    </a:srgbClr>
                  </a:outerShdw>
                </a:effectLst>
                <a:cs typeface="Arial" pitchFamily="34" charset="0"/>
              </a:rPr>
              <a:t>Activities</a:t>
            </a:r>
            <a:r>
              <a:rPr lang="en-US" sz="1400" dirty="0" smtClean="0">
                <a:effectLst>
                  <a:outerShdw blurRad="38100" dist="38100" dir="2700000" algn="tl">
                    <a:srgbClr val="000000">
                      <a:alpha val="43137"/>
                    </a:srgbClr>
                  </a:outerShdw>
                </a:effectLst>
                <a:cs typeface="Arial" pitchFamily="34" charset="0"/>
              </a:rPr>
              <a:t>:</a:t>
            </a:r>
          </a:p>
          <a:p>
            <a:pPr lvl="1" fontAlgn="base">
              <a:spcBef>
                <a:spcPct val="0"/>
              </a:spcBef>
              <a:spcAft>
                <a:spcPct val="0"/>
              </a:spcAft>
            </a:pPr>
            <a:r>
              <a:rPr lang="en-US" sz="1400" i="1" dirty="0" smtClean="0">
                <a:effectLst>
                  <a:outerShdw blurRad="38100" dist="38100" dir="2700000" algn="tl">
                    <a:srgbClr val="000000">
                      <a:alpha val="43137"/>
                    </a:srgbClr>
                  </a:outerShdw>
                </a:effectLst>
                <a:cs typeface="Arial" pitchFamily="34" charset="0"/>
              </a:rPr>
              <a:t>1) Organize and execute entry-level (White Belt) training programs for </a:t>
            </a:r>
            <a:r>
              <a:rPr lang="en-US" sz="1400" i="1" dirty="0" err="1" smtClean="0">
                <a:effectLst>
                  <a:outerShdw blurRad="38100" dist="38100" dir="2700000" algn="tl">
                    <a:srgbClr val="000000">
                      <a:alpha val="43137"/>
                    </a:srgbClr>
                  </a:outerShdw>
                </a:effectLst>
                <a:cs typeface="Arial" pitchFamily="34" charset="0"/>
              </a:rPr>
              <a:t>vivarium</a:t>
            </a:r>
            <a:r>
              <a:rPr lang="en-US" sz="1400" i="1" dirty="0" smtClean="0">
                <a:effectLst>
                  <a:outerShdw blurRad="38100" dist="38100" dir="2700000" algn="tl">
                    <a:srgbClr val="000000">
                      <a:alpha val="43137"/>
                    </a:srgbClr>
                  </a:outerShdw>
                </a:effectLst>
                <a:cs typeface="Arial" pitchFamily="34" charset="0"/>
              </a:rPr>
              <a:t> personnel of all levels and backgrounds, regardless of VOE-N membership status</a:t>
            </a:r>
          </a:p>
          <a:p>
            <a:pPr lvl="1" fontAlgn="base">
              <a:spcBef>
                <a:spcPct val="0"/>
              </a:spcBef>
              <a:spcAft>
                <a:spcPct val="0"/>
              </a:spcAft>
            </a:pPr>
            <a:r>
              <a:rPr lang="en-US" sz="1400" i="1" dirty="0" smtClean="0">
                <a:effectLst>
                  <a:outerShdw blurRad="38100" dist="38100" dir="2700000" algn="tl">
                    <a:srgbClr val="000000">
                      <a:alpha val="43137"/>
                    </a:srgbClr>
                  </a:outerShdw>
                </a:effectLst>
                <a:cs typeface="Arial" pitchFamily="34" charset="0"/>
              </a:rPr>
              <a:t>2) Plan informative and social events for VOE-N members, such as business meetings at national AALAS and gatherings at other industry venues, organize webinars with member or guest speakers, arrange for tours at participating programs and plant tours in other industries</a:t>
            </a:r>
          </a:p>
          <a:p>
            <a:pPr lvl="1" fontAlgn="base">
              <a:spcBef>
                <a:spcPct val="0"/>
              </a:spcBef>
              <a:spcAft>
                <a:spcPct val="0"/>
              </a:spcAft>
              <a:buFont typeface="Calibri" pitchFamily="34" charset="0"/>
              <a:buChar char="3"/>
            </a:pPr>
            <a:r>
              <a:rPr lang="en-US" sz="1400" i="1" dirty="0" smtClean="0">
                <a:effectLst>
                  <a:outerShdw blurRad="38100" dist="38100" dir="2700000" algn="tl">
                    <a:srgbClr val="000000">
                      <a:alpha val="43137"/>
                    </a:srgbClr>
                  </a:outerShdw>
                </a:effectLst>
                <a:cs typeface="Arial" pitchFamily="34" charset="0"/>
              </a:rPr>
              <a:t>) Number of Committee members: </a:t>
            </a:r>
            <a:r>
              <a:rPr lang="en-US" sz="1400" b="1" i="1" dirty="0" smtClean="0">
                <a:effectLst>
                  <a:outerShdw blurRad="38100" dist="38100" dir="2700000" algn="tl">
                    <a:srgbClr val="000000">
                      <a:alpha val="43137"/>
                    </a:srgbClr>
                  </a:outerShdw>
                </a:effectLst>
                <a:cs typeface="Arial" pitchFamily="34" charset="0"/>
              </a:rPr>
              <a:t>6,</a:t>
            </a:r>
            <a:r>
              <a:rPr lang="en-US" sz="1400" i="1" dirty="0" smtClean="0">
                <a:effectLst>
                  <a:outerShdw blurRad="38100" dist="38100" dir="2700000" algn="tl">
                    <a:srgbClr val="000000">
                      <a:alpha val="43137"/>
                    </a:srgbClr>
                  </a:outerShdw>
                </a:effectLst>
                <a:cs typeface="Arial" pitchFamily="34" charset="0"/>
              </a:rPr>
              <a:t> including a Chair</a:t>
            </a:r>
          </a:p>
          <a:p>
            <a:pPr lvl="1" fontAlgn="base">
              <a:spcBef>
                <a:spcPct val="0"/>
              </a:spcBef>
              <a:spcAft>
                <a:spcPct val="0"/>
              </a:spcAft>
              <a:buFont typeface="Calibri" pitchFamily="34" charset="0"/>
              <a:buChar char="4"/>
            </a:pPr>
            <a:r>
              <a:rPr lang="en-US" sz="1400" i="1" dirty="0" smtClean="0">
                <a:effectLst>
                  <a:outerShdw blurRad="38100" dist="38100" dir="2700000" algn="tl">
                    <a:srgbClr val="000000">
                      <a:alpha val="43137"/>
                    </a:srgbClr>
                  </a:outerShdw>
                </a:effectLst>
                <a:cs typeface="Arial" pitchFamily="34" charset="0"/>
              </a:rPr>
              <a:t>) Appointment of Committee members: by the Governance Committee</a:t>
            </a:r>
          </a:p>
          <a:p>
            <a:pPr lvl="1" fontAlgn="base">
              <a:spcBef>
                <a:spcPct val="0"/>
              </a:spcBef>
              <a:spcAft>
                <a:spcPct val="0"/>
              </a:spcAft>
              <a:buFont typeface="Calibri" pitchFamily="34" charset="0"/>
              <a:buChar char="5"/>
            </a:pPr>
            <a:r>
              <a:rPr lang="en-US" sz="1400" i="1" dirty="0" smtClean="0">
                <a:effectLst>
                  <a:outerShdw blurRad="38100" dist="38100" dir="2700000" algn="tl">
                    <a:srgbClr val="000000">
                      <a:alpha val="43137"/>
                    </a:srgbClr>
                  </a:outerShdw>
                </a:effectLst>
                <a:cs typeface="Arial" pitchFamily="34" charset="0"/>
              </a:rPr>
              <a:t>)Committee member qualifications: candidate’s employer must be a VOE-N member in good standing (i.e., all dues paid in full for all prior years of institutional membership) </a:t>
            </a:r>
          </a:p>
          <a:p>
            <a:pPr lvl="1" fontAlgn="base">
              <a:spcBef>
                <a:spcPct val="0"/>
              </a:spcBef>
              <a:spcAft>
                <a:spcPct val="0"/>
              </a:spcAft>
              <a:buFont typeface="Calibri" pitchFamily="34" charset="0"/>
              <a:buChar char="6"/>
            </a:pPr>
            <a:r>
              <a:rPr lang="en-US" sz="1400" i="1" dirty="0" smtClean="0">
                <a:effectLst>
                  <a:outerShdw blurRad="38100" dist="38100" dir="2700000" algn="tl">
                    <a:srgbClr val="000000">
                      <a:alpha val="43137"/>
                    </a:srgbClr>
                  </a:outerShdw>
                </a:effectLst>
                <a:cs typeface="Arial" pitchFamily="34" charset="0"/>
              </a:rPr>
              <a:t>) Length of term: initially 2-4 years, later 3 years after rotating new members in effect</a:t>
            </a:r>
          </a:p>
          <a:p>
            <a:pPr>
              <a:buNone/>
            </a:pPr>
            <a:endParaRPr lang="en-US" sz="900" b="1" i="1" dirty="0" smtClean="0"/>
          </a:p>
        </p:txBody>
      </p:sp>
      <p:sp>
        <p:nvSpPr>
          <p:cNvPr id="3" name="Title 2"/>
          <p:cNvSpPr>
            <a:spLocks noGrp="1"/>
          </p:cNvSpPr>
          <p:nvPr>
            <p:ph type="title"/>
          </p:nvPr>
        </p:nvSpPr>
        <p:spPr>
          <a:xfrm>
            <a:off x="381000" y="0"/>
            <a:ext cx="6172200" cy="1524000"/>
          </a:xfrm>
        </p:spPr>
        <p:txBody>
          <a:bodyPr/>
          <a:lstStyle/>
          <a:p>
            <a:r>
              <a:rPr lang="en-US" dirty="0" smtClean="0"/>
              <a:t>2016: </a:t>
            </a:r>
            <a:r>
              <a:rPr lang="en-US" sz="3200" i="1" dirty="0" smtClean="0">
                <a:effectLst>
                  <a:outerShdw blurRad="38100" dist="38100" dir="2700000" algn="tl">
                    <a:srgbClr val="000000">
                      <a:alpha val="43137"/>
                    </a:srgbClr>
                  </a:outerShdw>
                </a:effectLst>
              </a:rPr>
              <a:t>Program Committee</a:t>
            </a:r>
            <a:endParaRPr lang="en-US" sz="3200" i="1" dirty="0">
              <a:effectLst>
                <a:outerShdw blurRad="38100" dist="38100" dir="2700000" algn="tl">
                  <a:srgbClr val="000000">
                    <a:alpha val="43137"/>
                  </a:srgbClr>
                </a:outerShdw>
              </a:effectLst>
            </a:endParaRPr>
          </a:p>
        </p:txBody>
      </p:sp>
      <p:pic>
        <p:nvPicPr>
          <p:cNvPr id="8" name="Picture 2" descr="\\dfa19\ccmlean$\VOEN\Marketing\LOGOs\Final Logo\VOEN logo fin (2).gif"/>
          <p:cNvPicPr>
            <a:picLocks noChangeAspect="1" noChangeArrowheads="1"/>
          </p:cNvPicPr>
          <p:nvPr/>
        </p:nvPicPr>
        <p:blipFill>
          <a:blip r:embed="rId2" cstate="print"/>
          <a:srcRect/>
          <a:stretch>
            <a:fillRect/>
          </a:stretch>
        </p:blipFill>
        <p:spPr bwMode="auto">
          <a:xfrm>
            <a:off x="5715000" y="7924800"/>
            <a:ext cx="1008618" cy="100203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17811</TotalTime>
  <Words>404</Words>
  <Application>Microsoft Office PowerPoint</Application>
  <PresentationFormat>On-screen Show (4:3)</PresentationFormat>
  <Paragraphs>185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VOE-Network Business Meeting</vt:lpstr>
      <vt:lpstr>Agenda</vt:lpstr>
      <vt:lpstr>Mission Statement</vt:lpstr>
      <vt:lpstr>2016 Financial Statement</vt:lpstr>
      <vt:lpstr>2016: Town Hall Meetings</vt:lpstr>
      <vt:lpstr>2016: Governance Committee</vt:lpstr>
      <vt:lpstr>2016: Governance Committee</vt:lpstr>
      <vt:lpstr>2016: Governance Committee</vt:lpstr>
      <vt:lpstr>2016: Program Committee</vt:lpstr>
      <vt:lpstr>2015: Business Meeting:</vt:lpstr>
      <vt:lpstr>2016: Program Committee</vt:lpstr>
      <vt:lpstr>Slide 12</vt:lpstr>
      <vt:lpstr>Lean White Belt Training</vt:lpstr>
      <vt:lpstr>2015 AALAS VOE-Network Lean Factory Tour</vt:lpstr>
      <vt:lpstr>2016 AALAS VOE-Network Lean Factory Tour</vt:lpstr>
      <vt:lpstr>2016: Membership Committee</vt:lpstr>
      <vt:lpstr>2016: Year 2 in Review</vt:lpstr>
      <vt:lpstr>Members Institutions 2014 - 2016</vt:lpstr>
      <vt:lpstr>2017: Direction &amp; Expansion</vt:lpstr>
      <vt:lpstr>Open Forum</vt:lpstr>
    </vt:vector>
  </TitlesOfParts>
  <Company>Partners HealthCare System,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VOE-Network Business meeting</dc:title>
  <dc:creator>Partners Information Systems</dc:creator>
  <cp:lastModifiedBy>Partners Information Systems</cp:lastModifiedBy>
  <cp:revision>3351</cp:revision>
  <dcterms:created xsi:type="dcterms:W3CDTF">2015-10-26T10:54:30Z</dcterms:created>
  <dcterms:modified xsi:type="dcterms:W3CDTF">2016-10-26T16:14:20Z</dcterms:modified>
</cp:coreProperties>
</file>