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0BBE50-7C74-4FF9-BD77-AE76C67A8365}" type="datetimeFigureOut">
              <a:rPr lang="en-US" smtClean="0"/>
              <a:t>10/13/2016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20B4DD-8F4E-4728-A325-307B5F46228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p>
            <a:pPr>
              <a:defRPr/>
            </a:pPr>
            <a:fld id="{5867BFF0-3351-4FE9-B008-87080F0DD452}" type="slidenum">
              <a:rPr lang="en-US" smtClean="0">
                <a:latin typeface="Arial" charset="0"/>
              </a:rPr>
              <a:pPr>
                <a:defRPr/>
              </a:pPr>
              <a:t>1</a:t>
            </a:fld>
            <a:endParaRPr lang="en-US" smtClean="0">
              <a:latin typeface="Arial" charset="0"/>
            </a:endParaRPr>
          </a:p>
        </p:txBody>
      </p:sp>
      <p:sp>
        <p:nvSpPr>
          <p:cNvPr id="95235" name="Slide Image Placeholder 1"/>
          <p:cNvSpPr>
            <a:spLocks noGrp="1" noRot="1" noChangeAspect="1" noTextEdit="1"/>
          </p:cNvSpPr>
          <p:nvPr>
            <p:ph type="sldImg"/>
          </p:nvPr>
        </p:nvSpPr>
        <p:spPr>
          <a:ln/>
        </p:spPr>
      </p:sp>
      <p:sp>
        <p:nvSpPr>
          <p:cNvPr id="95236" name="Notes Placeholder 2"/>
          <p:cNvSpPr>
            <a:spLocks noGrp="1"/>
          </p:cNvSpPr>
          <p:nvPr>
            <p:ph type="body" idx="1"/>
          </p:nvPr>
        </p:nvSpPr>
        <p:spPr>
          <a:noFill/>
          <a:ln/>
        </p:spPr>
        <p:txBody>
          <a:bodyPr/>
          <a:lstStyle/>
          <a:p>
            <a:pPr marL="227679" indent="-227679" defTabSz="456928">
              <a:spcBef>
                <a:spcPct val="0"/>
              </a:spcBef>
            </a:pPr>
            <a:endParaRPr lang="en-US" dirty="0" smtClean="0">
              <a:latin typeface="Arial" charset="0"/>
            </a:endParaRPr>
          </a:p>
        </p:txBody>
      </p:sp>
      <p:sp>
        <p:nvSpPr>
          <p:cNvPr id="15363" name="Slide Number Placeholder 3"/>
          <p:cNvSpPr txBox="1">
            <a:spLocks noGrp="1"/>
          </p:cNvSpPr>
          <p:nvPr/>
        </p:nvSpPr>
        <p:spPr bwMode="auto">
          <a:xfrm>
            <a:off x="3883827" y="8684926"/>
            <a:ext cx="2972590" cy="457513"/>
          </a:xfrm>
          <a:prstGeom prst="rect">
            <a:avLst/>
          </a:prstGeom>
          <a:noFill/>
          <a:ln>
            <a:miter lim="800000"/>
            <a:headEnd/>
            <a:tailEnd/>
          </a:ln>
        </p:spPr>
        <p:txBody>
          <a:bodyPr lIns="91438" tIns="45719" rIns="91438" bIns="45719" anchor="b"/>
          <a:lstStyle/>
          <a:p>
            <a:pPr algn="r" defTabSz="457191">
              <a:defRPr/>
            </a:pPr>
            <a:fld id="{01AB462D-AF36-4BE3-B563-9F768505D94E}" type="slidenum">
              <a:rPr lang="en-US" sz="1200"/>
              <a:pPr algn="r" defTabSz="457191">
                <a:defRPr/>
              </a:pPr>
              <a:t>1</a:t>
            </a:fld>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0921" tIns="45461" rIns="90921" bIns="45461" anchor="b"/>
          <a:lstStyle/>
          <a:p>
            <a:pPr algn="r"/>
            <a:fld id="{B0D3599D-AA20-4A65-838E-53F12A266CDF}" type="slidenum">
              <a:rPr lang="en-US" sz="1200"/>
              <a:pPr algn="r"/>
              <a:t>11</a:t>
            </a:fld>
            <a:endParaRPr lang="en-US" sz="1200" dirty="0"/>
          </a:p>
        </p:txBody>
      </p:sp>
      <p:sp>
        <p:nvSpPr>
          <p:cNvPr id="137219" name="Slide Image Placeholder 1"/>
          <p:cNvSpPr>
            <a:spLocks noGrp="1" noRot="1" noChangeAspect="1" noTextEdit="1"/>
          </p:cNvSpPr>
          <p:nvPr>
            <p:ph type="sldImg"/>
          </p:nvPr>
        </p:nvSpPr>
        <p:spPr>
          <a:ln/>
        </p:spPr>
      </p:sp>
      <p:sp>
        <p:nvSpPr>
          <p:cNvPr id="137220" name="Notes Placeholder 2"/>
          <p:cNvSpPr>
            <a:spLocks noGrp="1"/>
          </p:cNvSpPr>
          <p:nvPr>
            <p:ph type="body" idx="1"/>
          </p:nvPr>
        </p:nvSpPr>
        <p:spPr>
          <a:noFill/>
          <a:ln/>
        </p:spPr>
        <p:txBody>
          <a:bodyPr/>
          <a:lstStyle/>
          <a:p>
            <a:r>
              <a:rPr lang="en-US" smtClean="0">
                <a:latin typeface="Arial" charset="0"/>
              </a:rPr>
              <a:t>SOPs detail the regularly recurring work processes that are to be conducted or followed within an organization. They document the way activities are to be performed to facilitate consistent conformance to technical and quality system requirements and to support data quality. They may describe, for example, fundamental programmatic actions and technical actions such as analytical processes, and processes for maintaining, calibrating, and using equipment. SOPs are intended to be specific to the organization or facility whose activities are described and assist that organization to maintain their quality control and quality assurance processes and ensure compliance with governmental regulations. </a:t>
            </a:r>
          </a:p>
          <a:p>
            <a:r>
              <a:rPr lang="en-US" smtClean="0">
                <a:latin typeface="Arial" charset="0"/>
              </a:rPr>
              <a:t>If not written correctly, SOPs are of limited value. In addition, the best written SOPs will fail if they are not followed. Therefore, the use of SOPs needs to be reviewed and re-enforced by management, preferably the direct supervisor. Current copies of the SOPs also need to be readily accessible for reference in the work areas of those individuals actually performing the activity, either in hard copy or electronic format, otherwise SOPs serve little purpose. </a:t>
            </a:r>
          </a:p>
          <a:p>
            <a:r>
              <a:rPr lang="en-US" b="1" smtClean="0">
                <a:latin typeface="Arial" charset="0"/>
              </a:rPr>
              <a:t>1.3 </a:t>
            </a:r>
            <a:endParaRPr lang="en-US" smtClean="0">
              <a:latin typeface="Arial" charset="0"/>
            </a:endParaRPr>
          </a:p>
        </p:txBody>
      </p:sp>
      <p:sp>
        <p:nvSpPr>
          <p:cNvPr id="137221"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0921" tIns="45461" rIns="90921" bIns="45461" anchor="b"/>
          <a:lstStyle/>
          <a:p>
            <a:pPr algn="r" defTabSz="452825"/>
            <a:fld id="{23807E46-EAFA-41BD-9F25-D7A007AB0868}" type="slidenum">
              <a:rPr lang="en-US" sz="1200">
                <a:latin typeface="Calibri" pitchFamily="34" charset="0"/>
              </a:rPr>
              <a:pPr algn="r" defTabSz="452825"/>
              <a:t>11</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r>
              <a:rPr lang="en-US" smtClean="0">
                <a:latin typeface="Arial" charset="0"/>
              </a:rPr>
              <a:t>What you need to do now.</a:t>
            </a:r>
          </a:p>
          <a:p>
            <a:r>
              <a:rPr lang="en-US" smtClean="0">
                <a:latin typeface="Arial" charset="0"/>
              </a:rPr>
              <a:t>Is it obvious what is going on?</a:t>
            </a:r>
          </a:p>
          <a:p>
            <a:r>
              <a:rPr lang="en-US" smtClean="0">
                <a:latin typeface="Arial" charset="0"/>
              </a:rPr>
              <a:t>If you were a stranger, could you work out what is happening, and how well things are going?</a:t>
            </a:r>
          </a:p>
          <a:p>
            <a:r>
              <a:rPr lang="en-US" smtClean="0">
                <a:latin typeface="Arial" charset="0"/>
              </a:rPr>
              <a:t>If there a lot of clutter?</a:t>
            </a:r>
          </a:p>
          <a:p>
            <a:r>
              <a:rPr lang="en-US" smtClean="0">
                <a:latin typeface="Arial" charset="0"/>
              </a:rPr>
              <a:t>Is there little useful up to date information displayed in an eye catching interesting,</a:t>
            </a:r>
            <a:br>
              <a:rPr lang="en-US" smtClean="0">
                <a:latin typeface="Arial" charset="0"/>
              </a:rPr>
            </a:br>
            <a:r>
              <a:rPr lang="en-US" smtClean="0">
                <a:latin typeface="Arial" charset="0"/>
              </a:rPr>
              <a:t>memorable way.</a:t>
            </a:r>
          </a:p>
          <a:p>
            <a:r>
              <a:rPr lang="en-US" smtClean="0">
                <a:latin typeface="Arial" charset="0"/>
              </a:rPr>
              <a:t>Is there good signage. Is it obvious where things should go?</a:t>
            </a:r>
          </a:p>
          <a:p>
            <a:pPr>
              <a:spcBef>
                <a:spcPct val="0"/>
              </a:spcBef>
            </a:pPr>
            <a:endParaRPr lang="en-US" smtClean="0">
              <a:latin typeface="Arial" charset="0"/>
            </a:endParaRPr>
          </a:p>
        </p:txBody>
      </p:sp>
      <p:sp>
        <p:nvSpPr>
          <p:cNvPr id="76804" name="Slide Number Placeholder 3"/>
          <p:cNvSpPr txBox="1">
            <a:spLocks noGrp="1"/>
          </p:cNvSpPr>
          <p:nvPr/>
        </p:nvSpPr>
        <p:spPr bwMode="auto">
          <a:xfrm>
            <a:off x="3883827" y="8684927"/>
            <a:ext cx="2972590" cy="457513"/>
          </a:xfrm>
          <a:prstGeom prst="rect">
            <a:avLst/>
          </a:prstGeom>
          <a:noFill/>
          <a:ln w="9525">
            <a:noFill/>
            <a:miter lim="800000"/>
            <a:headEnd/>
            <a:tailEnd/>
          </a:ln>
        </p:spPr>
        <p:txBody>
          <a:bodyPr lIns="91423" tIns="45712" rIns="91423" bIns="45712" anchor="b"/>
          <a:lstStyle/>
          <a:p>
            <a:pPr algn="r" defTabSz="455324"/>
            <a:fld id="{6F4759B3-1DAC-4DD0-991F-0500B982491B}" type="slidenum">
              <a:rPr lang="en-US" sz="1200">
                <a:latin typeface="Calibri" pitchFamily="34" charset="0"/>
              </a:rPr>
              <a:pPr algn="r" defTabSz="455324"/>
              <a:t>12</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1431" tIns="45716" rIns="91431" bIns="45716" anchor="b"/>
          <a:lstStyle/>
          <a:p>
            <a:pPr algn="r"/>
            <a:fld id="{D00B04E8-A1F9-4470-9DD1-8DF6200C9926}" type="slidenum">
              <a:rPr lang="en-US" sz="1200"/>
              <a:pPr algn="r"/>
              <a:t>13</a:t>
            </a:fld>
            <a:endParaRPr lang="en-US" sz="1200" dirty="0"/>
          </a:p>
        </p:txBody>
      </p:sp>
      <p:sp>
        <p:nvSpPr>
          <p:cNvPr id="47107" name="Slide Image Placeholder 1"/>
          <p:cNvSpPr>
            <a:spLocks noGrp="1" noRot="1" noChangeAspect="1" noTextEdit="1"/>
          </p:cNvSpPr>
          <p:nvPr>
            <p:ph type="sldImg"/>
          </p:nvPr>
        </p:nvSpPr>
        <p:spPr>
          <a:ln/>
        </p:spPr>
      </p:sp>
      <p:sp>
        <p:nvSpPr>
          <p:cNvPr id="47108" name="Notes Placeholder 2"/>
          <p:cNvSpPr>
            <a:spLocks noGrp="1"/>
          </p:cNvSpPr>
          <p:nvPr>
            <p:ph type="body" idx="1"/>
          </p:nvPr>
        </p:nvSpPr>
        <p:spPr>
          <a:noFill/>
          <a:ln/>
        </p:spPr>
        <p:txBody>
          <a:bodyPr/>
          <a:lstStyle/>
          <a:p>
            <a:pPr marL="222968" indent="-222968" defTabSz="449076">
              <a:spcBef>
                <a:spcPct val="0"/>
              </a:spcBef>
            </a:pPr>
            <a:endParaRPr lang="en-US" dirty="0" smtClean="0">
              <a:latin typeface="Arial" charset="0"/>
            </a:endParaRPr>
          </a:p>
        </p:txBody>
      </p:sp>
      <p:sp>
        <p:nvSpPr>
          <p:cNvPr id="47109"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31" tIns="45716" rIns="91431" bIns="45716" anchor="b"/>
          <a:lstStyle/>
          <a:p>
            <a:pPr algn="r" defTabSz="456928"/>
            <a:fld id="{72785881-0C22-42C4-9435-5A7D54D9278E}" type="slidenum">
              <a:rPr lang="en-US" sz="1200">
                <a:latin typeface="Calibri" pitchFamily="34" charset="0"/>
              </a:rPr>
              <a:pPr algn="r" defTabSz="456928"/>
              <a:t>13</a:t>
            </a:fld>
            <a:endParaRPr lang="en-US" sz="1200"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7EB2B6D6-9077-4244-9E35-E0F8C88494FF}" type="slidenum">
              <a:rPr lang="en-US" smtClean="0">
                <a:latin typeface="Arial" charset="0"/>
              </a:rPr>
              <a:pPr>
                <a:defRPr/>
              </a:pPr>
              <a:t>14</a:t>
            </a:fld>
            <a:endParaRPr lang="en-US" smtClean="0">
              <a:latin typeface="Arial" charset="0"/>
            </a:endParaRPr>
          </a:p>
        </p:txBody>
      </p:sp>
      <p:sp>
        <p:nvSpPr>
          <p:cNvPr id="50179"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1438" tIns="45719" rIns="91438" bIns="45719" anchor="b"/>
          <a:lstStyle/>
          <a:p>
            <a:pPr algn="r"/>
            <a:fld id="{601B76E4-A091-4BB9-8556-286784FF9893}" type="slidenum">
              <a:rPr lang="en-US" sz="1200"/>
              <a:pPr algn="r"/>
              <a:t>14</a:t>
            </a:fld>
            <a:endParaRPr lang="en-US" sz="1200" dirty="0"/>
          </a:p>
        </p:txBody>
      </p:sp>
      <p:sp>
        <p:nvSpPr>
          <p:cNvPr id="50180" name="Slide Image Placeholder 1"/>
          <p:cNvSpPr>
            <a:spLocks noGrp="1" noRot="1" noChangeAspect="1" noTextEdit="1"/>
          </p:cNvSpPr>
          <p:nvPr>
            <p:ph type="sldImg"/>
          </p:nvPr>
        </p:nvSpPr>
        <p:spPr>
          <a:ln/>
        </p:spPr>
      </p:sp>
      <p:sp>
        <p:nvSpPr>
          <p:cNvPr id="50181" name="Notes Placeholder 2"/>
          <p:cNvSpPr>
            <a:spLocks noGrp="1"/>
          </p:cNvSpPr>
          <p:nvPr>
            <p:ph type="body" idx="1"/>
          </p:nvPr>
        </p:nvSpPr>
        <p:spPr>
          <a:noFill/>
          <a:ln/>
        </p:spPr>
        <p:txBody>
          <a:bodyPr/>
          <a:lstStyle/>
          <a:p>
            <a:pPr marL="227679" indent="-227679" defTabSz="456928">
              <a:spcBef>
                <a:spcPct val="0"/>
              </a:spcBef>
            </a:pPr>
            <a:endParaRPr lang="en-US" dirty="0" smtClean="0">
              <a:latin typeface="Arial" charset="0"/>
            </a:endParaRPr>
          </a:p>
        </p:txBody>
      </p:sp>
      <p:sp>
        <p:nvSpPr>
          <p:cNvPr id="15363" name="Slide Number Placeholder 3"/>
          <p:cNvSpPr txBox="1">
            <a:spLocks noGrp="1"/>
          </p:cNvSpPr>
          <p:nvPr/>
        </p:nvSpPr>
        <p:spPr bwMode="auto">
          <a:xfrm>
            <a:off x="3883827" y="8684926"/>
            <a:ext cx="2972590" cy="457513"/>
          </a:xfrm>
          <a:prstGeom prst="rect">
            <a:avLst/>
          </a:prstGeom>
          <a:noFill/>
          <a:ln>
            <a:miter lim="800000"/>
            <a:headEnd/>
            <a:tailEnd/>
          </a:ln>
        </p:spPr>
        <p:txBody>
          <a:bodyPr lIns="91438" tIns="45719" rIns="91438" bIns="45719" anchor="b"/>
          <a:lstStyle/>
          <a:p>
            <a:pPr algn="r" defTabSz="457191">
              <a:defRPr/>
            </a:pPr>
            <a:fld id="{1F7AD468-75E1-484A-8985-23F1AB2FE2A2}" type="slidenum">
              <a:rPr lang="en-US" sz="1200"/>
              <a:pPr algn="r" defTabSz="457191">
                <a:defRPr/>
              </a:pPr>
              <a:t>14</a:t>
            </a:fld>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marL="222952" indent="-222952" defTabSz="449044">
              <a:spcBef>
                <a:spcPct val="0"/>
              </a:spcBef>
            </a:pPr>
            <a:endParaRPr lang="en-US" dirty="0" smtClean="0">
              <a:latin typeface="Arial" charset="0"/>
            </a:endParaRPr>
          </a:p>
        </p:txBody>
      </p:sp>
      <p:sp>
        <p:nvSpPr>
          <p:cNvPr id="69636" name="Slide Number Placeholder 3"/>
          <p:cNvSpPr txBox="1">
            <a:spLocks noGrp="1"/>
          </p:cNvSpPr>
          <p:nvPr/>
        </p:nvSpPr>
        <p:spPr bwMode="auto">
          <a:xfrm>
            <a:off x="3883827" y="8684927"/>
            <a:ext cx="2972590" cy="457513"/>
          </a:xfrm>
          <a:prstGeom prst="rect">
            <a:avLst/>
          </a:prstGeom>
          <a:noFill/>
          <a:ln w="9525">
            <a:noFill/>
            <a:miter lim="800000"/>
            <a:headEnd/>
            <a:tailEnd/>
          </a:ln>
        </p:spPr>
        <p:txBody>
          <a:bodyPr lIns="91425" tIns="45713" rIns="91425" bIns="45713" anchor="b"/>
          <a:lstStyle/>
          <a:p>
            <a:pPr algn="r" defTabSz="456895"/>
            <a:fld id="{AD8E2E27-1580-4B43-857C-B906B8BB34AB}" type="slidenum">
              <a:rPr lang="en-US" sz="1200">
                <a:latin typeface="Calibri" pitchFamily="34" charset="0"/>
              </a:rPr>
              <a:pPr algn="r" defTabSz="456895"/>
              <a:t>15</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B00CCCEF-2BD9-4EB4-8592-A160EE7570BB}" type="slidenum">
              <a:rPr lang="en-US" smtClean="0">
                <a:latin typeface="Arial" charset="0"/>
              </a:rPr>
              <a:pPr>
                <a:defRPr/>
              </a:pPr>
              <a:t>3</a:t>
            </a:fld>
            <a:endParaRPr lang="en-US" dirty="0" smtClean="0">
              <a:latin typeface="Arial" charset="0"/>
            </a:endParaRPr>
          </a:p>
        </p:txBody>
      </p:sp>
      <p:sp>
        <p:nvSpPr>
          <p:cNvPr id="73731"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1438" tIns="45719" rIns="91438" bIns="45719" anchor="b"/>
          <a:lstStyle/>
          <a:p>
            <a:pPr algn="r"/>
            <a:fld id="{CEA1520E-4227-4FAF-AA1C-2BCD7ED1F672}" type="slidenum">
              <a:rPr lang="en-US" sz="1200"/>
              <a:pPr algn="r"/>
              <a:t>3</a:t>
            </a:fld>
            <a:endParaRPr lang="en-US" sz="1200" dirty="0"/>
          </a:p>
        </p:txBody>
      </p:sp>
      <p:sp>
        <p:nvSpPr>
          <p:cNvPr id="73732" name="Slide Image Placeholder 1"/>
          <p:cNvSpPr>
            <a:spLocks noGrp="1" noRot="1" noChangeAspect="1" noTextEdit="1"/>
          </p:cNvSpPr>
          <p:nvPr>
            <p:ph type="sldImg"/>
          </p:nvPr>
        </p:nvSpPr>
        <p:spPr>
          <a:ln/>
        </p:spPr>
      </p:sp>
      <p:sp>
        <p:nvSpPr>
          <p:cNvPr id="73733" name="Notes Placeholder 2"/>
          <p:cNvSpPr>
            <a:spLocks noGrp="1"/>
          </p:cNvSpPr>
          <p:nvPr>
            <p:ph type="body" idx="1"/>
          </p:nvPr>
        </p:nvSpPr>
        <p:spPr>
          <a:noFill/>
          <a:ln/>
        </p:spPr>
        <p:txBody>
          <a:bodyPr/>
          <a:lstStyle/>
          <a:p>
            <a:pPr marL="227679" indent="-227679" defTabSz="456928">
              <a:spcBef>
                <a:spcPct val="0"/>
              </a:spcBef>
            </a:pPr>
            <a:endParaRPr lang="en-US" dirty="0" smtClean="0">
              <a:latin typeface="Arial" charset="0"/>
            </a:endParaRPr>
          </a:p>
        </p:txBody>
      </p:sp>
      <p:sp>
        <p:nvSpPr>
          <p:cNvPr id="15363" name="Slide Number Placeholder 3"/>
          <p:cNvSpPr txBox="1">
            <a:spLocks noGrp="1"/>
          </p:cNvSpPr>
          <p:nvPr/>
        </p:nvSpPr>
        <p:spPr bwMode="auto">
          <a:xfrm>
            <a:off x="3883827" y="8684926"/>
            <a:ext cx="2972590" cy="457513"/>
          </a:xfrm>
          <a:prstGeom prst="rect">
            <a:avLst/>
          </a:prstGeom>
          <a:noFill/>
          <a:ln>
            <a:miter lim="800000"/>
            <a:headEnd/>
            <a:tailEnd/>
          </a:ln>
        </p:spPr>
        <p:txBody>
          <a:bodyPr lIns="91438" tIns="45719" rIns="91438" bIns="45719" anchor="b"/>
          <a:lstStyle/>
          <a:p>
            <a:pPr algn="r" defTabSz="457191">
              <a:defRPr/>
            </a:pPr>
            <a:fld id="{858F3FBF-0726-4791-9255-D39BFF88792F}" type="slidenum">
              <a:rPr lang="en-US" sz="1200"/>
              <a:pPr algn="r" defTabSz="457191">
                <a:defRPr/>
              </a:pPr>
              <a:t>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B00CCCEF-2BD9-4EB4-8592-A160EE7570BB}" type="slidenum">
              <a:rPr lang="en-US" smtClean="0">
                <a:latin typeface="Arial" charset="0"/>
              </a:rPr>
              <a:pPr>
                <a:defRPr/>
              </a:pPr>
              <a:t>4</a:t>
            </a:fld>
            <a:endParaRPr lang="en-US" dirty="0" smtClean="0">
              <a:latin typeface="Arial" charset="0"/>
            </a:endParaRPr>
          </a:p>
        </p:txBody>
      </p:sp>
      <p:sp>
        <p:nvSpPr>
          <p:cNvPr id="73731"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1438" tIns="45719" rIns="91438" bIns="45719" anchor="b"/>
          <a:lstStyle/>
          <a:p>
            <a:pPr algn="r"/>
            <a:fld id="{CEA1520E-4227-4FAF-AA1C-2BCD7ED1F672}" type="slidenum">
              <a:rPr lang="en-US" sz="1200"/>
              <a:pPr algn="r"/>
              <a:t>4</a:t>
            </a:fld>
            <a:endParaRPr lang="en-US" sz="1200" dirty="0"/>
          </a:p>
        </p:txBody>
      </p:sp>
      <p:sp>
        <p:nvSpPr>
          <p:cNvPr id="73732" name="Slide Image Placeholder 1"/>
          <p:cNvSpPr>
            <a:spLocks noGrp="1" noRot="1" noChangeAspect="1" noTextEdit="1"/>
          </p:cNvSpPr>
          <p:nvPr>
            <p:ph type="sldImg"/>
          </p:nvPr>
        </p:nvSpPr>
        <p:spPr>
          <a:ln/>
        </p:spPr>
      </p:sp>
      <p:sp>
        <p:nvSpPr>
          <p:cNvPr id="73733" name="Notes Placeholder 2"/>
          <p:cNvSpPr>
            <a:spLocks noGrp="1"/>
          </p:cNvSpPr>
          <p:nvPr>
            <p:ph type="body" idx="1"/>
          </p:nvPr>
        </p:nvSpPr>
        <p:spPr>
          <a:noFill/>
          <a:ln/>
        </p:spPr>
        <p:txBody>
          <a:bodyPr/>
          <a:lstStyle/>
          <a:p>
            <a:pPr marL="227679" indent="-227679" defTabSz="456928">
              <a:spcBef>
                <a:spcPct val="0"/>
              </a:spcBef>
            </a:pPr>
            <a:endParaRPr lang="en-US" dirty="0" smtClean="0">
              <a:latin typeface="Arial" charset="0"/>
            </a:endParaRPr>
          </a:p>
        </p:txBody>
      </p:sp>
      <p:sp>
        <p:nvSpPr>
          <p:cNvPr id="15363" name="Slide Number Placeholder 3"/>
          <p:cNvSpPr txBox="1">
            <a:spLocks noGrp="1"/>
          </p:cNvSpPr>
          <p:nvPr/>
        </p:nvSpPr>
        <p:spPr bwMode="auto">
          <a:xfrm>
            <a:off x="3883827" y="8684926"/>
            <a:ext cx="2972590" cy="457513"/>
          </a:xfrm>
          <a:prstGeom prst="rect">
            <a:avLst/>
          </a:prstGeom>
          <a:noFill/>
          <a:ln>
            <a:miter lim="800000"/>
            <a:headEnd/>
            <a:tailEnd/>
          </a:ln>
        </p:spPr>
        <p:txBody>
          <a:bodyPr lIns="91438" tIns="45719" rIns="91438" bIns="45719" anchor="b"/>
          <a:lstStyle/>
          <a:p>
            <a:pPr algn="r" defTabSz="457191">
              <a:defRPr/>
            </a:pPr>
            <a:fld id="{858F3FBF-0726-4791-9255-D39BFF88792F}" type="slidenum">
              <a:rPr lang="en-US" sz="1200"/>
              <a:pPr algn="r" defTabSz="457191">
                <a:defRPr/>
              </a:pPr>
              <a:t>4</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44588" y="685800"/>
            <a:ext cx="4573587" cy="3429000"/>
          </a:xfrm>
          <a:ln/>
        </p:spPr>
      </p:sp>
      <p:sp>
        <p:nvSpPr>
          <p:cNvPr id="23555" name="Notes Placeholder 2"/>
          <p:cNvSpPr>
            <a:spLocks noGrp="1"/>
          </p:cNvSpPr>
          <p:nvPr>
            <p:ph type="body" idx="1"/>
          </p:nvPr>
        </p:nvSpPr>
        <p:spPr>
          <a:noFill/>
          <a:ln/>
        </p:spPr>
        <p:txBody>
          <a:bodyPr lIns="91424" tIns="45712" rIns="91424" bIns="45712"/>
          <a:lstStyle/>
          <a:p>
            <a:pPr marL="222968" indent="-222968" defTabSz="449076">
              <a:spcBef>
                <a:spcPct val="0"/>
              </a:spcBef>
            </a:pPr>
            <a:endParaRPr lang="en-US" dirty="0" smtClean="0">
              <a:latin typeface="Arial" charset="0"/>
            </a:endParaRPr>
          </a:p>
        </p:txBody>
      </p:sp>
      <p:sp>
        <p:nvSpPr>
          <p:cNvPr id="23556"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24" tIns="45712" rIns="91424" bIns="45712" anchor="b"/>
          <a:lstStyle/>
          <a:p>
            <a:pPr algn="r" defTabSz="456928"/>
            <a:fld id="{1D9B8194-0F2E-4EF5-B3CC-FB90D88E862D}" type="slidenum">
              <a:rPr lang="en-US" sz="1200">
                <a:latin typeface="Calibri" pitchFamily="34" charset="0"/>
              </a:rPr>
              <a:pPr algn="r" defTabSz="456928"/>
              <a:t>5</a:t>
            </a:fld>
            <a:endParaRPr lang="en-US" sz="1200" dirty="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marL="222968" indent="-222968" defTabSz="449076">
              <a:spcBef>
                <a:spcPct val="0"/>
              </a:spcBef>
            </a:pPr>
            <a:endParaRPr lang="en-US" dirty="0" smtClean="0">
              <a:latin typeface="Arial" charset="0"/>
            </a:endParaRPr>
          </a:p>
        </p:txBody>
      </p:sp>
      <p:sp>
        <p:nvSpPr>
          <p:cNvPr id="33796"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31" tIns="45716" rIns="91431" bIns="45716" anchor="b"/>
          <a:lstStyle/>
          <a:p>
            <a:pPr algn="r" defTabSz="456928"/>
            <a:fld id="{D6C34E3B-CE26-4BD7-842A-16E460C98161}" type="slidenum">
              <a:rPr lang="en-US" sz="1200">
                <a:latin typeface="Calibri" pitchFamily="34" charset="0"/>
              </a:rPr>
              <a:pPr algn="r" defTabSz="456928"/>
              <a:t>6</a:t>
            </a:fld>
            <a:endParaRPr lang="en-US" sz="1200"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marL="222968" indent="-222968" defTabSz="449076">
              <a:spcBef>
                <a:spcPct val="0"/>
              </a:spcBef>
            </a:pPr>
            <a:endParaRPr lang="en-US" dirty="0" smtClean="0">
              <a:latin typeface="Arial" charset="0"/>
            </a:endParaRPr>
          </a:p>
        </p:txBody>
      </p:sp>
      <p:sp>
        <p:nvSpPr>
          <p:cNvPr id="34820"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31" tIns="45716" rIns="91431" bIns="45716" anchor="b"/>
          <a:lstStyle/>
          <a:p>
            <a:pPr algn="r" defTabSz="456928"/>
            <a:fld id="{EFFA4CE6-F9EC-4E5F-A76A-D9E7F5583842}" type="slidenum">
              <a:rPr lang="en-US" sz="1200">
                <a:latin typeface="Calibri" pitchFamily="34" charset="0"/>
              </a:rPr>
              <a:pPr algn="r" defTabSz="456928"/>
              <a:t>7</a:t>
            </a:fld>
            <a:endParaRPr lang="en-US" sz="1200"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E2AC814E-C208-4C92-A57E-A283DE727645}" type="slidenum">
              <a:rPr lang="en-US" smtClean="0">
                <a:latin typeface="Arial" charset="0"/>
              </a:rPr>
              <a:pPr>
                <a:defRPr/>
              </a:pPr>
              <a:t>8</a:t>
            </a:fld>
            <a:endParaRPr lang="en-US" smtClean="0">
              <a:latin typeface="Arial" charset="0"/>
            </a:endParaRPr>
          </a:p>
        </p:txBody>
      </p:sp>
      <p:sp>
        <p:nvSpPr>
          <p:cNvPr id="55299"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1438" tIns="45719" rIns="91438" bIns="45719" anchor="b"/>
          <a:lstStyle/>
          <a:p>
            <a:pPr algn="r"/>
            <a:fld id="{1CA5234D-40F3-45A5-A993-BD6BC9EE77B4}" type="slidenum">
              <a:rPr lang="en-US" sz="1200"/>
              <a:pPr algn="r"/>
              <a:t>8</a:t>
            </a:fld>
            <a:endParaRPr lang="en-US" sz="1200" dirty="0"/>
          </a:p>
        </p:txBody>
      </p:sp>
      <p:sp>
        <p:nvSpPr>
          <p:cNvPr id="55300" name="Slide Image Placeholder 1"/>
          <p:cNvSpPr>
            <a:spLocks noGrp="1" noRot="1" noChangeAspect="1" noTextEdit="1"/>
          </p:cNvSpPr>
          <p:nvPr>
            <p:ph type="sldImg"/>
          </p:nvPr>
        </p:nvSpPr>
        <p:spPr>
          <a:ln/>
        </p:spPr>
      </p:sp>
      <p:sp>
        <p:nvSpPr>
          <p:cNvPr id="55301" name="Notes Placeholder 2"/>
          <p:cNvSpPr>
            <a:spLocks noGrp="1"/>
          </p:cNvSpPr>
          <p:nvPr>
            <p:ph type="body" idx="1"/>
          </p:nvPr>
        </p:nvSpPr>
        <p:spPr>
          <a:noFill/>
          <a:ln/>
        </p:spPr>
        <p:txBody>
          <a:bodyPr/>
          <a:lstStyle/>
          <a:p>
            <a:pPr marL="227679" indent="-227679" defTabSz="456928">
              <a:spcBef>
                <a:spcPct val="0"/>
              </a:spcBef>
            </a:pPr>
            <a:endParaRPr lang="en-US" dirty="0" smtClean="0">
              <a:latin typeface="Arial" charset="0"/>
            </a:endParaRPr>
          </a:p>
        </p:txBody>
      </p:sp>
      <p:sp>
        <p:nvSpPr>
          <p:cNvPr id="15363" name="Slide Number Placeholder 3"/>
          <p:cNvSpPr txBox="1">
            <a:spLocks noGrp="1"/>
          </p:cNvSpPr>
          <p:nvPr/>
        </p:nvSpPr>
        <p:spPr bwMode="auto">
          <a:xfrm>
            <a:off x="3883827" y="8684926"/>
            <a:ext cx="2972590" cy="457513"/>
          </a:xfrm>
          <a:prstGeom prst="rect">
            <a:avLst/>
          </a:prstGeom>
          <a:noFill/>
          <a:ln>
            <a:miter lim="800000"/>
            <a:headEnd/>
            <a:tailEnd/>
          </a:ln>
        </p:spPr>
        <p:txBody>
          <a:bodyPr lIns="91438" tIns="45719" rIns="91438" bIns="45719" anchor="b"/>
          <a:lstStyle/>
          <a:p>
            <a:pPr algn="r" defTabSz="457191">
              <a:defRPr/>
            </a:pPr>
            <a:fld id="{83F35FA2-0073-4803-86EB-57FF62149CFA}" type="slidenum">
              <a:rPr lang="en-US" sz="1200"/>
              <a:pPr algn="r" defTabSz="457191">
                <a:defRPr/>
              </a:pPr>
              <a:t>8</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marL="222968" indent="-222968" defTabSz="449076">
              <a:spcBef>
                <a:spcPct val="0"/>
              </a:spcBef>
            </a:pPr>
            <a:endParaRPr lang="en-US" dirty="0" smtClean="0">
              <a:latin typeface="Arial" charset="0"/>
            </a:endParaRPr>
          </a:p>
        </p:txBody>
      </p:sp>
      <p:sp>
        <p:nvSpPr>
          <p:cNvPr id="21508"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1431" tIns="45716" rIns="91431" bIns="45716" anchor="b"/>
          <a:lstStyle/>
          <a:p>
            <a:pPr algn="r" defTabSz="456928"/>
            <a:fld id="{B9CC409E-2431-4B61-95A4-E38D9B549050}" type="slidenum">
              <a:rPr lang="en-US" sz="1200">
                <a:latin typeface="Calibri" pitchFamily="34" charset="0"/>
              </a:rPr>
              <a:pPr algn="r" defTabSz="456928"/>
              <a:t>9</a:t>
            </a:fld>
            <a:endParaRPr lang="en-US" sz="1200"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3827" y="8684926"/>
            <a:ext cx="2972590" cy="457513"/>
          </a:xfrm>
          <a:prstGeom prst="rect">
            <a:avLst/>
          </a:prstGeom>
          <a:noFill/>
          <a:ln w="9525">
            <a:noFill/>
            <a:miter lim="800000"/>
            <a:headEnd/>
            <a:tailEnd/>
          </a:ln>
        </p:spPr>
        <p:txBody>
          <a:bodyPr lIns="90923" tIns="45462" rIns="90923" bIns="45462" anchor="b"/>
          <a:lstStyle/>
          <a:p>
            <a:pPr algn="r"/>
            <a:fld id="{434A4856-6B91-4EC3-8B48-B48521F3B3C2}" type="slidenum">
              <a:rPr lang="en-US" sz="1200"/>
              <a:pPr algn="r"/>
              <a:t>10</a:t>
            </a:fld>
            <a:endParaRPr lang="en-US" sz="1200" dirty="0"/>
          </a:p>
        </p:txBody>
      </p:sp>
      <p:sp>
        <p:nvSpPr>
          <p:cNvPr id="136195" name="Slide Image Placeholder 1"/>
          <p:cNvSpPr>
            <a:spLocks noGrp="1" noRot="1" noChangeAspect="1" noTextEdit="1"/>
          </p:cNvSpPr>
          <p:nvPr>
            <p:ph type="sldImg"/>
          </p:nvPr>
        </p:nvSpPr>
        <p:spPr>
          <a:ln/>
        </p:spPr>
      </p:sp>
      <p:sp>
        <p:nvSpPr>
          <p:cNvPr id="136196" name="Notes Placeholder 2"/>
          <p:cNvSpPr>
            <a:spLocks noGrp="1"/>
          </p:cNvSpPr>
          <p:nvPr>
            <p:ph type="body" idx="1"/>
          </p:nvPr>
        </p:nvSpPr>
        <p:spPr>
          <a:noFill/>
          <a:ln/>
        </p:spPr>
        <p:txBody>
          <a:bodyPr/>
          <a:lstStyle/>
          <a:p>
            <a:pPr marL="221728" marR="0" indent="-221728" algn="l" defTabSz="446579" rtl="0" eaLnBrk="1" fontAlgn="auto" latinLnBrk="0" hangingPunct="1">
              <a:lnSpc>
                <a:spcPct val="100000"/>
              </a:lnSpc>
              <a:spcBef>
                <a:spcPct val="0"/>
              </a:spcBef>
              <a:spcAft>
                <a:spcPts val="0"/>
              </a:spcAft>
              <a:buClrTx/>
              <a:buSzTx/>
              <a:buFontTx/>
              <a:buNone/>
              <a:tabLst/>
              <a:defRPr/>
            </a:pPr>
            <a:r>
              <a:rPr lang="en-US" sz="1200" i="1" dirty="0" smtClean="0"/>
              <a:t>“A “Standard” is a method or reliable procedure is made up of only those elements that, when not followed results in a predictable defect or waste.”</a:t>
            </a:r>
          </a:p>
          <a:p>
            <a:pPr marL="221728" indent="-221728" defTabSz="446579">
              <a:spcBef>
                <a:spcPct val="0"/>
              </a:spcBef>
            </a:pPr>
            <a:endParaRPr lang="en-US" dirty="0" smtClean="0">
              <a:latin typeface="Arial" charset="0"/>
            </a:endParaRPr>
          </a:p>
        </p:txBody>
      </p:sp>
      <p:sp>
        <p:nvSpPr>
          <p:cNvPr id="136197" name="Slide Number Placeholder 3"/>
          <p:cNvSpPr txBox="1">
            <a:spLocks noGrp="1"/>
          </p:cNvSpPr>
          <p:nvPr/>
        </p:nvSpPr>
        <p:spPr bwMode="auto">
          <a:xfrm>
            <a:off x="3883827" y="8684926"/>
            <a:ext cx="2972590" cy="457513"/>
          </a:xfrm>
          <a:prstGeom prst="rect">
            <a:avLst/>
          </a:prstGeom>
          <a:noFill/>
          <a:ln w="9525">
            <a:noFill/>
            <a:miter lim="800000"/>
            <a:headEnd/>
            <a:tailEnd/>
          </a:ln>
        </p:spPr>
        <p:txBody>
          <a:bodyPr lIns="90923" tIns="45462" rIns="90923" bIns="45462" anchor="b"/>
          <a:lstStyle/>
          <a:p>
            <a:pPr algn="r" defTabSz="454387"/>
            <a:fld id="{6CFE1B02-8CDF-40F0-BAA7-667459D38AC2}" type="slidenum">
              <a:rPr lang="en-US" sz="1200">
                <a:latin typeface="Calibri" pitchFamily="34" charset="0"/>
              </a:rPr>
              <a:pPr algn="r" defTabSz="454387"/>
              <a:t>10</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F1B787-101C-412C-AD55-FEB710F2DE2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1B787-101C-412C-AD55-FEB710F2DE2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1B787-101C-412C-AD55-FEB710F2DE2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F1B787-101C-412C-AD55-FEB710F2DE2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F1B787-101C-412C-AD55-FEB710F2DE20}"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F1B787-101C-412C-AD55-FEB710F2DE2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F1B787-101C-412C-AD55-FEB710F2DE20}"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F1B787-101C-412C-AD55-FEB710F2DE20}"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F1B787-101C-412C-AD55-FEB710F2DE20}"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B787-101C-412C-AD55-FEB710F2DE2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F1B787-101C-412C-AD55-FEB710F2DE20}"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6734F-3CC6-4FB9-8B45-355117F6052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F1B787-101C-412C-AD55-FEB710F2DE20}" type="datetimeFigureOut">
              <a:rPr lang="en-US" smtClean="0"/>
              <a:t>10/13/2016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6734F-3CC6-4FB9-8B45-355117F6052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gif"/><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audio" Target="file:///\\Cifs2\ccmlean$\Steering_Committee\Lean_Handbook\Term_8_Standard%20Work\Voice%20Recording\Slide%202.wav" TargetMode="Externa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4.png"/><Relationship Id="rId2" Type="http://schemas.openxmlformats.org/officeDocument/2006/relationships/slideLayout" Target="../slideLayouts/slideLayout7.xml"/><Relationship Id="rId1" Type="http://schemas.openxmlformats.org/officeDocument/2006/relationships/audio" Target="file:///\\Cifs2\ccmlean$\Steering_Committee\Lean_Handbook\Term_8_Standard%20Work\Voice%20Recording\Slide%203.wav" TargetMode="Externa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notesSlide" Target="../notesSlides/notesSlide11.xml"/><Relationship Id="rId7"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audio" Target="file:///\\Cifs2\ccmlean$\Steering_Committee\Lean_Handbook\Term_8_Standard%20Work\Voice%20Recording\Slide%204.wav" TargetMode="Externa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4.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0.jpeg"/><Relationship Id="rId4" Type="http://schemas.openxmlformats.org/officeDocument/2006/relationships/image" Target="../media/image52.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om/url?sa=i&amp;rct=j&amp;q=&amp;esrc=s&amp;source=images&amp;cd=&amp;cad=rja&amp;uact=8&amp;ved=0ahUKEwisqqrG15XKAhUEFj4KHXBsA0gQjRwIBw&amp;url=http://loyalty360.org/resources/article/7-eleven-our-customers-voice-is-our-customer&amp;psig=AFQjCNEVxDyGz7zFRaJxoVrOv9Jt3e8Vkw&amp;ust=14521865720036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Dfa19\ccmlean$\Steering_Committee\Lean_Handbook\Term_3_8_Wastes\Voice%20Recording\Slide%203.wav" TargetMode="Externa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7.xml"/><Relationship Id="rId7" Type="http://schemas.openxmlformats.org/officeDocument/2006/relationships/image" Target="../media/image27.png"/><Relationship Id="rId2" Type="http://schemas.openxmlformats.org/officeDocument/2006/relationships/audio" Target="file:///\\Cifs2\ccmlean$\Steering_Committee\Lean_Handbook\Term_4_Andon\Voice%20Recording\Slide%202b.wav" TargetMode="External"/><Relationship Id="rId1" Type="http://schemas.openxmlformats.org/officeDocument/2006/relationships/audio" Target="file:///\\Cifs2\ccmlean$\Steering_Committee\Lean_Handbook\Term_4_Andon\Voice%20Recording\Slide%202a.wav" TargetMode="Externa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8.xm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audio" Target="file:///\\Cifs2\ccmlean$\Steering_Committee\Lean_Handbook\Term_7_5S\Voice%20Recording\Slide%202%20-%20new.wav" TargetMode="External"/><Relationship Id="rId6" Type="http://schemas.openxmlformats.org/officeDocument/2006/relationships/image" Target="../media/image34.jpeg"/><Relationship Id="rId5" Type="http://schemas.openxmlformats.org/officeDocument/2006/relationships/image" Target="../media/image3.png"/><Relationship Id="rId10" Type="http://schemas.openxmlformats.org/officeDocument/2006/relationships/image" Target="../media/image38.png"/><Relationship Id="rId4" Type="http://schemas.openxmlformats.org/officeDocument/2006/relationships/image" Target="../media/image33.jpe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88" name="Picture 40" descr="http://thumbs.dreamstime.com/z/exploding-toolbox-6345281.jpg"/>
          <p:cNvPicPr>
            <a:picLocks noChangeAspect="1" noChangeArrowheads="1"/>
          </p:cNvPicPr>
          <p:nvPr/>
        </p:nvPicPr>
        <p:blipFill>
          <a:blip r:embed="rId3" cstate="print"/>
          <a:srcRect t="5755" b="7914"/>
          <a:stretch>
            <a:fillRect/>
          </a:stretch>
        </p:blipFill>
        <p:spPr bwMode="auto">
          <a:xfrm>
            <a:off x="5715000" y="4419600"/>
            <a:ext cx="2476501" cy="2286000"/>
          </a:xfrm>
          <a:prstGeom prst="rect">
            <a:avLst/>
          </a:prstGeom>
          <a:noFill/>
        </p:spPr>
      </p:pic>
      <p:pic>
        <p:nvPicPr>
          <p:cNvPr id="27654" name="Picture 6" descr="http://iamkaizen.com/wp-content/uploads/2011/09/iak2.jpg"/>
          <p:cNvPicPr>
            <a:picLocks noChangeAspect="1" noChangeArrowheads="1"/>
          </p:cNvPicPr>
          <p:nvPr/>
        </p:nvPicPr>
        <p:blipFill>
          <a:blip r:embed="rId4" cstate="print"/>
          <a:srcRect/>
          <a:stretch>
            <a:fillRect/>
          </a:stretch>
        </p:blipFill>
        <p:spPr bwMode="auto">
          <a:xfrm>
            <a:off x="3429000" y="3867209"/>
            <a:ext cx="1143000" cy="928467"/>
          </a:xfrm>
          <a:prstGeom prst="rect">
            <a:avLst/>
          </a:prstGeom>
          <a:noFill/>
        </p:spPr>
      </p:pic>
      <p:pic>
        <p:nvPicPr>
          <p:cNvPr id="22531" name="Picture 9"/>
          <p:cNvPicPr>
            <a:picLocks noChangeAspect="1" noChangeArrowheads="1"/>
          </p:cNvPicPr>
          <p:nvPr/>
        </p:nvPicPr>
        <p:blipFill>
          <a:blip r:embed="rId5" cstate="print"/>
          <a:srcRect/>
          <a:stretch>
            <a:fillRect/>
          </a:stretch>
        </p:blipFill>
        <p:spPr bwMode="auto">
          <a:xfrm>
            <a:off x="0" y="0"/>
            <a:ext cx="9104313" cy="1152525"/>
          </a:xfrm>
          <a:prstGeom prst="rect">
            <a:avLst/>
          </a:prstGeom>
          <a:noFill/>
          <a:ln w="9525">
            <a:noFill/>
            <a:miter lim="800000"/>
            <a:headEnd/>
            <a:tailEnd/>
          </a:ln>
        </p:spPr>
      </p:pic>
      <p:sp>
        <p:nvSpPr>
          <p:cNvPr id="22532" name="TextBox 4"/>
          <p:cNvSpPr txBox="1">
            <a:spLocks noChangeArrowheads="1"/>
          </p:cNvSpPr>
          <p:nvPr/>
        </p:nvSpPr>
        <p:spPr bwMode="auto">
          <a:xfrm>
            <a:off x="0" y="0"/>
            <a:ext cx="7059613" cy="825500"/>
          </a:xfrm>
          <a:prstGeom prst="rect">
            <a:avLst/>
          </a:prstGeom>
          <a:noFill/>
          <a:ln w="9525">
            <a:noFill/>
            <a:miter lim="800000"/>
            <a:headEnd/>
            <a:tailEnd/>
          </a:ln>
        </p:spPr>
        <p:txBody>
          <a:bodyPr>
            <a:spAutoFit/>
          </a:bodyPr>
          <a:lstStyle/>
          <a:p>
            <a:pPr defTabSz="457200"/>
            <a:endParaRPr lang="en-US" sz="1600" b="1">
              <a:solidFill>
                <a:schemeClr val="bg1"/>
              </a:solidFill>
            </a:endParaRPr>
          </a:p>
          <a:p>
            <a:pPr defTabSz="457200"/>
            <a:endParaRPr lang="en-US" sz="1600" b="1">
              <a:solidFill>
                <a:schemeClr val="bg1"/>
              </a:solidFill>
            </a:endParaRPr>
          </a:p>
          <a:p>
            <a:pPr defTabSz="457200"/>
            <a:endParaRPr lang="en-US" sz="1600" b="1">
              <a:solidFill>
                <a:schemeClr val="bg1"/>
              </a:solidFill>
            </a:endParaRPr>
          </a:p>
        </p:txBody>
      </p:sp>
      <p:sp>
        <p:nvSpPr>
          <p:cNvPr id="22533" name="Rectangle 4"/>
          <p:cNvSpPr>
            <a:spLocks noChangeArrowheads="1"/>
          </p:cNvSpPr>
          <p:nvPr/>
        </p:nvSpPr>
        <p:spPr bwMode="auto">
          <a:xfrm>
            <a:off x="381000" y="1219200"/>
            <a:ext cx="4191000" cy="11430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Definition: </a:t>
            </a:r>
          </a:p>
          <a:p>
            <a:pPr indent="-342900">
              <a:spcBef>
                <a:spcPct val="20000"/>
              </a:spcBef>
            </a:pPr>
            <a:r>
              <a:rPr lang="en-US" sz="1200" dirty="0" smtClean="0"/>
              <a:t>The philosophy and process of making </a:t>
            </a:r>
            <a:br>
              <a:rPr lang="en-US" sz="1200" dirty="0" smtClean="0"/>
            </a:br>
            <a:r>
              <a:rPr lang="en-US" sz="1200" dirty="0" smtClean="0"/>
              <a:t>incremental improvements, no matter how </a:t>
            </a:r>
            <a:br>
              <a:rPr lang="en-US" sz="1200" dirty="0" smtClean="0"/>
            </a:br>
            <a:r>
              <a:rPr lang="en-US" sz="1200" dirty="0" smtClean="0"/>
              <a:t>small, and achieving the lean goal of eliminating</a:t>
            </a:r>
            <a:br>
              <a:rPr lang="en-US" sz="1200" dirty="0" smtClean="0"/>
            </a:br>
            <a:r>
              <a:rPr lang="en-US" sz="1200" dirty="0" smtClean="0"/>
              <a:t> all waste that adds cost without adding value.</a:t>
            </a:r>
            <a:endParaRPr lang="en-US" sz="1200" dirty="0"/>
          </a:p>
        </p:txBody>
      </p:sp>
      <p:sp>
        <p:nvSpPr>
          <p:cNvPr id="22534" name="Rectangle 5"/>
          <p:cNvSpPr>
            <a:spLocks noChangeArrowheads="1"/>
          </p:cNvSpPr>
          <p:nvPr/>
        </p:nvSpPr>
        <p:spPr bwMode="auto">
          <a:xfrm>
            <a:off x="381000" y="2438400"/>
            <a:ext cx="4191000" cy="24384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Application: </a:t>
            </a:r>
          </a:p>
          <a:p>
            <a:pPr indent="-342900">
              <a:spcBef>
                <a:spcPct val="20000"/>
              </a:spcBef>
            </a:pPr>
            <a:r>
              <a:rPr lang="en-US" sz="1200" dirty="0" smtClean="0"/>
              <a:t>At CCM, continuous improvement is part of the culture. When people understand it, they will automatically think about it during their tasks and constantly be looking for </a:t>
            </a:r>
            <a:r>
              <a:rPr lang="en-US" sz="1200" dirty="0"/>
              <a:t>ways to make </a:t>
            </a:r>
            <a:r>
              <a:rPr lang="en-US" sz="1200" dirty="0" smtClean="0"/>
              <a:t>improvements.</a:t>
            </a:r>
            <a:br>
              <a:rPr lang="en-US" sz="1200" dirty="0" smtClean="0"/>
            </a:br>
            <a:r>
              <a:rPr lang="en-US" sz="1200" dirty="0" smtClean="0"/>
              <a:t>There are many tools to aid in continuous improvement, a major one being Plan-Do-Check-Act, which is used to help solve problems.</a:t>
            </a:r>
            <a:endParaRPr lang="en-US" sz="1200" dirty="0"/>
          </a:p>
          <a:p>
            <a:pPr marL="342900" indent="-342900">
              <a:spcBef>
                <a:spcPct val="20000"/>
              </a:spcBef>
            </a:pPr>
            <a:endParaRPr lang="en-US" sz="1200" dirty="0"/>
          </a:p>
          <a:p>
            <a:pPr marL="342900" indent="-342900">
              <a:spcBef>
                <a:spcPct val="20000"/>
              </a:spcBef>
            </a:pPr>
            <a:endParaRPr lang="en-US" sz="2800" dirty="0"/>
          </a:p>
        </p:txBody>
      </p:sp>
      <p:sp>
        <p:nvSpPr>
          <p:cNvPr id="22536" name="TextBox 4"/>
          <p:cNvSpPr txBox="1">
            <a:spLocks noChangeArrowheads="1"/>
          </p:cNvSpPr>
          <p:nvPr/>
        </p:nvSpPr>
        <p:spPr bwMode="auto">
          <a:xfrm>
            <a:off x="0" y="0"/>
            <a:ext cx="7059613" cy="1077913"/>
          </a:xfrm>
          <a:prstGeom prst="rect">
            <a:avLst/>
          </a:prstGeom>
          <a:noFill/>
          <a:ln w="9525">
            <a:noFill/>
            <a:miter lim="800000"/>
            <a:headEnd/>
            <a:tailEnd/>
          </a:ln>
        </p:spPr>
        <p:txBody>
          <a:bodyPr>
            <a:spAutoFit/>
          </a:bodyPr>
          <a:lstStyle/>
          <a:p>
            <a:pPr defTabSz="457200"/>
            <a:r>
              <a:rPr lang="en-US" sz="3200" b="1" dirty="0">
                <a:solidFill>
                  <a:schemeClr val="bg1"/>
                </a:solidFill>
              </a:rPr>
              <a:t>Continuous Improvement</a:t>
            </a:r>
          </a:p>
          <a:p>
            <a:pPr defTabSz="457200"/>
            <a:r>
              <a:rPr lang="en-US" sz="1600" b="1" dirty="0" smtClean="0">
                <a:solidFill>
                  <a:schemeClr val="bg1"/>
                </a:solidFill>
              </a:rPr>
              <a:t>(CI or </a:t>
            </a:r>
            <a:r>
              <a:rPr lang="en-US" sz="1600" b="1" i="1" dirty="0" smtClean="0">
                <a:solidFill>
                  <a:schemeClr val="bg1"/>
                </a:solidFill>
              </a:rPr>
              <a:t>Kaizen</a:t>
            </a:r>
            <a:r>
              <a:rPr lang="en-US" sz="1600" b="1" dirty="0" smtClean="0">
                <a:solidFill>
                  <a:schemeClr val="bg1"/>
                </a:solidFill>
              </a:rPr>
              <a:t>)</a:t>
            </a:r>
            <a:endParaRPr lang="en-US" sz="1600" b="1" dirty="0">
              <a:solidFill>
                <a:schemeClr val="bg1"/>
              </a:solidFill>
            </a:endParaRPr>
          </a:p>
          <a:p>
            <a:pPr defTabSz="457200"/>
            <a:endParaRPr lang="en-US" sz="1600" b="1" dirty="0">
              <a:solidFill>
                <a:schemeClr val="bg1"/>
              </a:solidFill>
            </a:endParaRPr>
          </a:p>
        </p:txBody>
      </p:sp>
      <p:pic>
        <p:nvPicPr>
          <p:cNvPr id="22541" name="Picture 17"/>
          <p:cNvPicPr>
            <a:picLocks noChangeAspect="1" noChangeArrowheads="1"/>
          </p:cNvPicPr>
          <p:nvPr/>
        </p:nvPicPr>
        <p:blipFill>
          <a:blip r:embed="rId6" cstate="print"/>
          <a:srcRect l="28094" t="24380" r="28367" b="24571"/>
          <a:stretch>
            <a:fillRect/>
          </a:stretch>
        </p:blipFill>
        <p:spPr bwMode="auto">
          <a:xfrm>
            <a:off x="6934200" y="1354282"/>
            <a:ext cx="1600200" cy="1236518"/>
          </a:xfrm>
          <a:prstGeom prst="rect">
            <a:avLst/>
          </a:prstGeom>
          <a:noFill/>
          <a:ln w="9525">
            <a:solidFill>
              <a:schemeClr val="tx1"/>
            </a:solidFill>
            <a:miter lim="800000"/>
            <a:headEnd/>
            <a:tailEnd/>
          </a:ln>
        </p:spPr>
      </p:pic>
      <p:sp>
        <p:nvSpPr>
          <p:cNvPr id="22543" name="TextBox 17"/>
          <p:cNvSpPr txBox="1">
            <a:spLocks noChangeArrowheads="1"/>
          </p:cNvSpPr>
          <p:nvPr/>
        </p:nvSpPr>
        <p:spPr bwMode="auto">
          <a:xfrm>
            <a:off x="7543800" y="1905000"/>
            <a:ext cx="863600" cy="369888"/>
          </a:xfrm>
          <a:prstGeom prst="rect">
            <a:avLst/>
          </a:prstGeom>
          <a:noFill/>
          <a:ln w="9525">
            <a:noFill/>
            <a:miter lim="800000"/>
            <a:headEnd/>
            <a:tailEnd/>
          </a:ln>
        </p:spPr>
        <p:txBody>
          <a:bodyPr wrap="none">
            <a:spAutoFit/>
          </a:bodyPr>
          <a:lstStyle/>
          <a:p>
            <a:r>
              <a:rPr lang="en-US" dirty="0"/>
              <a:t>Before</a:t>
            </a:r>
          </a:p>
        </p:txBody>
      </p:sp>
      <p:pic>
        <p:nvPicPr>
          <p:cNvPr id="22549" name="Picture 5" descr="DSCF1690"/>
          <p:cNvPicPr>
            <a:picLocks noChangeAspect="1" noChangeArrowheads="1"/>
          </p:cNvPicPr>
          <p:nvPr/>
        </p:nvPicPr>
        <p:blipFill>
          <a:blip r:embed="rId7" cstate="print"/>
          <a:srcRect/>
          <a:stretch>
            <a:fillRect/>
          </a:stretch>
        </p:blipFill>
        <p:spPr bwMode="auto">
          <a:xfrm>
            <a:off x="4953000" y="1348996"/>
            <a:ext cx="1765496" cy="1241803"/>
          </a:xfrm>
          <a:prstGeom prst="rect">
            <a:avLst/>
          </a:prstGeom>
          <a:noFill/>
          <a:ln w="9525">
            <a:solidFill>
              <a:schemeClr val="tx1"/>
            </a:solidFill>
            <a:miter lim="800000"/>
            <a:headEnd/>
            <a:tailEnd/>
          </a:ln>
        </p:spPr>
      </p:pic>
      <p:pic>
        <p:nvPicPr>
          <p:cNvPr id="22550" name="Picture 5" descr="Picture 016"/>
          <p:cNvPicPr>
            <a:picLocks noChangeAspect="1" noChangeArrowheads="1"/>
          </p:cNvPicPr>
          <p:nvPr/>
        </p:nvPicPr>
        <p:blipFill>
          <a:blip r:embed="rId8" cstate="print"/>
          <a:srcRect/>
          <a:stretch>
            <a:fillRect/>
          </a:stretch>
        </p:blipFill>
        <p:spPr bwMode="auto">
          <a:xfrm>
            <a:off x="4953000" y="2590800"/>
            <a:ext cx="1752600" cy="1219200"/>
          </a:xfrm>
          <a:prstGeom prst="rect">
            <a:avLst/>
          </a:prstGeom>
          <a:noFill/>
          <a:ln w="9525">
            <a:solidFill>
              <a:schemeClr val="tx1"/>
            </a:solidFill>
            <a:miter lim="800000"/>
            <a:headEnd/>
            <a:tailEnd/>
          </a:ln>
        </p:spPr>
      </p:pic>
      <p:sp>
        <p:nvSpPr>
          <p:cNvPr id="22551" name="TextBox 25"/>
          <p:cNvSpPr txBox="1">
            <a:spLocks noChangeArrowheads="1"/>
          </p:cNvSpPr>
          <p:nvPr/>
        </p:nvSpPr>
        <p:spPr bwMode="auto">
          <a:xfrm>
            <a:off x="4876800" y="1295400"/>
            <a:ext cx="863600" cy="369888"/>
          </a:xfrm>
          <a:prstGeom prst="rect">
            <a:avLst/>
          </a:prstGeom>
          <a:noFill/>
          <a:ln w="9525">
            <a:noFill/>
            <a:miter lim="800000"/>
            <a:headEnd/>
            <a:tailEnd/>
          </a:ln>
        </p:spPr>
        <p:txBody>
          <a:bodyPr wrap="none">
            <a:spAutoFit/>
          </a:bodyPr>
          <a:lstStyle/>
          <a:p>
            <a:r>
              <a:rPr lang="en-US" dirty="0"/>
              <a:t>Before</a:t>
            </a:r>
          </a:p>
        </p:txBody>
      </p:sp>
      <p:sp>
        <p:nvSpPr>
          <p:cNvPr id="22552" name="TextBox 26"/>
          <p:cNvSpPr txBox="1">
            <a:spLocks noChangeArrowheads="1"/>
          </p:cNvSpPr>
          <p:nvPr/>
        </p:nvSpPr>
        <p:spPr bwMode="auto">
          <a:xfrm>
            <a:off x="4876800" y="2667000"/>
            <a:ext cx="671513" cy="369888"/>
          </a:xfrm>
          <a:prstGeom prst="rect">
            <a:avLst/>
          </a:prstGeom>
          <a:noFill/>
          <a:ln w="9525">
            <a:noFill/>
            <a:miter lim="800000"/>
            <a:headEnd/>
            <a:tailEnd/>
          </a:ln>
        </p:spPr>
        <p:txBody>
          <a:bodyPr wrap="none">
            <a:spAutoFit/>
          </a:bodyPr>
          <a:lstStyle/>
          <a:p>
            <a:r>
              <a:rPr lang="en-US" dirty="0"/>
              <a:t>After</a:t>
            </a:r>
          </a:p>
        </p:txBody>
      </p:sp>
      <p:pic>
        <p:nvPicPr>
          <p:cNvPr id="30" name="Picture 8" descr="continuous_improvement_icon"/>
          <p:cNvPicPr>
            <a:picLocks noChangeAspect="1" noChangeArrowheads="1"/>
          </p:cNvPicPr>
          <p:nvPr/>
        </p:nvPicPr>
        <p:blipFill>
          <a:blip r:embed="rId9" cstate="print"/>
          <a:srcRect/>
          <a:stretch>
            <a:fillRect/>
          </a:stretch>
        </p:blipFill>
        <p:spPr bwMode="auto">
          <a:xfrm>
            <a:off x="5486400" y="2362200"/>
            <a:ext cx="609600" cy="438150"/>
          </a:xfrm>
          <a:prstGeom prst="rect">
            <a:avLst/>
          </a:prstGeom>
          <a:noFill/>
          <a:ln w="9525">
            <a:solidFill>
              <a:schemeClr val="tx1"/>
            </a:solidFill>
            <a:miter lim="800000"/>
            <a:headEnd/>
            <a:tailEnd/>
          </a:ln>
        </p:spPr>
      </p:pic>
      <p:pic>
        <p:nvPicPr>
          <p:cNvPr id="27650" name="Picture 2" descr="https://encrypted-tbn1.gstatic.com/images?q=tbn:ANd9GcS66S7vW8xArVuA8Ns5QBL_pd7g3wmYHPn25ZVNc1O3BLh5LfS9UQ"/>
          <p:cNvPicPr>
            <a:picLocks noChangeAspect="1" noChangeArrowheads="1"/>
          </p:cNvPicPr>
          <p:nvPr/>
        </p:nvPicPr>
        <p:blipFill>
          <a:blip r:embed="rId10" cstate="print"/>
          <a:srcRect/>
          <a:stretch>
            <a:fillRect/>
          </a:stretch>
        </p:blipFill>
        <p:spPr bwMode="auto">
          <a:xfrm>
            <a:off x="457200" y="4038600"/>
            <a:ext cx="1222644" cy="762000"/>
          </a:xfrm>
          <a:prstGeom prst="rect">
            <a:avLst/>
          </a:prstGeom>
          <a:noFill/>
          <a:ln>
            <a:solidFill>
              <a:schemeClr val="accent2"/>
            </a:solidFill>
          </a:ln>
        </p:spPr>
      </p:pic>
      <p:pic>
        <p:nvPicPr>
          <p:cNvPr id="27660" name="Picture 12" descr="https://encrypted-tbn0.gstatic.com/images?q=tbn:ANd9GcRMRX1aeR6bW45d-CEthzOWMMFXXi86OFxKntcM8SS7LVPMxKjf8Q"/>
          <p:cNvPicPr>
            <a:picLocks noChangeAspect="1" noChangeArrowheads="1"/>
          </p:cNvPicPr>
          <p:nvPr/>
        </p:nvPicPr>
        <p:blipFill>
          <a:blip r:embed="rId11" cstate="print"/>
          <a:srcRect/>
          <a:stretch>
            <a:fillRect/>
          </a:stretch>
        </p:blipFill>
        <p:spPr bwMode="auto">
          <a:xfrm>
            <a:off x="1752600" y="4114800"/>
            <a:ext cx="685800" cy="685800"/>
          </a:xfrm>
          <a:prstGeom prst="rect">
            <a:avLst/>
          </a:prstGeom>
          <a:noFill/>
        </p:spPr>
      </p:pic>
      <p:pic>
        <p:nvPicPr>
          <p:cNvPr id="27662" name="Picture 14" descr="http://www.strategosinc.com/images/kaizen_kanji.gif"/>
          <p:cNvPicPr>
            <a:picLocks noChangeAspect="1" noChangeArrowheads="1"/>
          </p:cNvPicPr>
          <p:nvPr/>
        </p:nvPicPr>
        <p:blipFill>
          <a:blip r:embed="rId12" cstate="print"/>
          <a:srcRect/>
          <a:stretch>
            <a:fillRect/>
          </a:stretch>
        </p:blipFill>
        <p:spPr bwMode="auto">
          <a:xfrm>
            <a:off x="3733800" y="1295400"/>
            <a:ext cx="761999" cy="806244"/>
          </a:xfrm>
          <a:prstGeom prst="rect">
            <a:avLst/>
          </a:prstGeom>
          <a:noFill/>
        </p:spPr>
      </p:pic>
      <p:pic>
        <p:nvPicPr>
          <p:cNvPr id="27664" name="Picture 16" descr="http://a3.ec-images.myspacecdn.com/images02/77/66cdb202253e413791fe26f3684596ee/l.jpg"/>
          <p:cNvPicPr>
            <a:picLocks noChangeAspect="1" noChangeArrowheads="1"/>
          </p:cNvPicPr>
          <p:nvPr/>
        </p:nvPicPr>
        <p:blipFill>
          <a:blip r:embed="rId13" cstate="print"/>
          <a:srcRect/>
          <a:stretch>
            <a:fillRect/>
          </a:stretch>
        </p:blipFill>
        <p:spPr bwMode="auto">
          <a:xfrm>
            <a:off x="2819400" y="3886200"/>
            <a:ext cx="609600" cy="915544"/>
          </a:xfrm>
          <a:prstGeom prst="rect">
            <a:avLst/>
          </a:prstGeom>
          <a:noFill/>
          <a:ln>
            <a:solidFill>
              <a:schemeClr val="tx1"/>
            </a:solidFill>
          </a:ln>
        </p:spPr>
      </p:pic>
      <p:sp>
        <p:nvSpPr>
          <p:cNvPr id="37" name="Rectangle 36"/>
          <p:cNvSpPr/>
          <p:nvPr/>
        </p:nvSpPr>
        <p:spPr>
          <a:xfrm>
            <a:off x="533400" y="40386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At CCM,</a:t>
            </a:r>
            <a:endParaRPr lang="en-US" sz="1200" dirty="0">
              <a:solidFill>
                <a:schemeClr val="tx1"/>
              </a:solidFill>
            </a:endParaRPr>
          </a:p>
        </p:txBody>
      </p:sp>
      <p:pic>
        <p:nvPicPr>
          <p:cNvPr id="27684" name="Picture 36" descr="http://www.timvandevall.com/wp-content/uploads/2013/11/Blank-Fishbone-Diagram.jpg"/>
          <p:cNvPicPr>
            <a:picLocks noChangeAspect="1" noChangeArrowheads="1"/>
          </p:cNvPicPr>
          <p:nvPr/>
        </p:nvPicPr>
        <p:blipFill>
          <a:blip r:embed="rId14" cstate="print"/>
          <a:srcRect/>
          <a:stretch>
            <a:fillRect/>
          </a:stretch>
        </p:blipFill>
        <p:spPr bwMode="auto">
          <a:xfrm rot="1861046">
            <a:off x="7417375" y="4050891"/>
            <a:ext cx="1400011" cy="1080809"/>
          </a:xfrm>
          <a:prstGeom prst="rect">
            <a:avLst/>
          </a:prstGeom>
          <a:noFill/>
        </p:spPr>
      </p:pic>
      <p:pic>
        <p:nvPicPr>
          <p:cNvPr id="27690" name="Picture 42" descr="http://www.softeon3pl.com/files/5S-color-star.jpg"/>
          <p:cNvPicPr>
            <a:picLocks noChangeAspect="1" noChangeArrowheads="1"/>
          </p:cNvPicPr>
          <p:nvPr/>
        </p:nvPicPr>
        <p:blipFill>
          <a:blip r:embed="rId15" cstate="print"/>
          <a:srcRect l="14470" t="7742" r="15245" b="7097"/>
          <a:stretch>
            <a:fillRect/>
          </a:stretch>
        </p:blipFill>
        <p:spPr bwMode="auto">
          <a:xfrm rot="2263288">
            <a:off x="6796700" y="4825995"/>
            <a:ext cx="869488" cy="843915"/>
          </a:xfrm>
          <a:prstGeom prst="rect">
            <a:avLst/>
          </a:prstGeom>
          <a:noFill/>
        </p:spPr>
      </p:pic>
      <p:pic>
        <p:nvPicPr>
          <p:cNvPr id="27666" name="Picture 18" descr="https://upload.wikimedia.org/wikipedia/commons/thumb/7/7a/PDCA_Cycle.svg/1213px-PDCA_Cycle.svg.png"/>
          <p:cNvPicPr>
            <a:picLocks noChangeAspect="1" noChangeArrowheads="1"/>
          </p:cNvPicPr>
          <p:nvPr/>
        </p:nvPicPr>
        <p:blipFill>
          <a:blip r:embed="rId16" cstate="print"/>
          <a:srcRect/>
          <a:stretch>
            <a:fillRect/>
          </a:stretch>
        </p:blipFill>
        <p:spPr bwMode="auto">
          <a:xfrm rot="20677573">
            <a:off x="5760282" y="4240650"/>
            <a:ext cx="1678521" cy="1143000"/>
          </a:xfrm>
          <a:prstGeom prst="rect">
            <a:avLst/>
          </a:prstGeom>
          <a:noFill/>
        </p:spPr>
      </p:pic>
      <p:pic>
        <p:nvPicPr>
          <p:cNvPr id="27678" name="Picture 30" descr="http://thebraincraftcompany.com/wp-content/uploads/2012/02/Picture11.jpg"/>
          <p:cNvPicPr>
            <a:picLocks noChangeAspect="1" noChangeArrowheads="1"/>
          </p:cNvPicPr>
          <p:nvPr/>
        </p:nvPicPr>
        <p:blipFill>
          <a:blip r:embed="rId17" cstate="print"/>
          <a:srcRect/>
          <a:stretch>
            <a:fillRect/>
          </a:stretch>
        </p:blipFill>
        <p:spPr bwMode="auto">
          <a:xfrm rot="1607066">
            <a:off x="7614572" y="4673549"/>
            <a:ext cx="1371600" cy="1027035"/>
          </a:xfrm>
          <a:prstGeom prst="rect">
            <a:avLst/>
          </a:prstGeom>
          <a:noFill/>
        </p:spPr>
      </p:pic>
      <p:sp>
        <p:nvSpPr>
          <p:cNvPr id="51" name="Rectangle 50"/>
          <p:cNvSpPr/>
          <p:nvPr/>
        </p:nvSpPr>
        <p:spPr>
          <a:xfrm rot="1271724">
            <a:off x="5545978" y="5903077"/>
            <a:ext cx="2465404" cy="369332"/>
          </a:xfrm>
          <a:prstGeom prst="rect">
            <a:avLst/>
          </a:prstGeom>
          <a:noFill/>
        </p:spPr>
        <p:txBody>
          <a:bodyPr wrap="square" lIns="91440" tIns="45720" rIns="91440" bIns="45720">
            <a:spAutoFit/>
          </a:bodyPr>
          <a:lstStyle/>
          <a:p>
            <a:pPr algn="ctr"/>
            <a:r>
              <a:rPr lang="en-US"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Lean Tool Box</a:t>
            </a:r>
            <a:endParaRPr lang="en-US"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2542" name="Picture 18"/>
          <p:cNvPicPr>
            <a:picLocks noChangeAspect="1" noChangeArrowheads="1"/>
          </p:cNvPicPr>
          <p:nvPr/>
        </p:nvPicPr>
        <p:blipFill>
          <a:blip r:embed="rId18" cstate="print"/>
          <a:srcRect l="11429" t="17525" r="10953" b="16953"/>
          <a:stretch>
            <a:fillRect/>
          </a:stretch>
        </p:blipFill>
        <p:spPr bwMode="auto">
          <a:xfrm>
            <a:off x="6934200" y="2590800"/>
            <a:ext cx="1600200" cy="1236518"/>
          </a:xfrm>
          <a:prstGeom prst="rect">
            <a:avLst/>
          </a:prstGeom>
          <a:noFill/>
          <a:ln w="9525">
            <a:solidFill>
              <a:schemeClr val="tx1"/>
            </a:solidFill>
            <a:miter lim="800000"/>
            <a:headEnd/>
            <a:tailEnd/>
          </a:ln>
        </p:spPr>
      </p:pic>
      <p:pic>
        <p:nvPicPr>
          <p:cNvPr id="13" name="Picture 8" descr="continuous_improvement_icon"/>
          <p:cNvPicPr>
            <a:picLocks noChangeAspect="1" noChangeArrowheads="1"/>
          </p:cNvPicPr>
          <p:nvPr/>
        </p:nvPicPr>
        <p:blipFill>
          <a:blip r:embed="rId9" cstate="print"/>
          <a:srcRect/>
          <a:stretch>
            <a:fillRect/>
          </a:stretch>
        </p:blipFill>
        <p:spPr bwMode="auto">
          <a:xfrm>
            <a:off x="7315200" y="2362200"/>
            <a:ext cx="609600" cy="438150"/>
          </a:xfrm>
          <a:prstGeom prst="rect">
            <a:avLst/>
          </a:prstGeom>
          <a:noFill/>
          <a:ln w="9525">
            <a:solidFill>
              <a:schemeClr val="tx1"/>
            </a:solidFill>
            <a:miter lim="800000"/>
            <a:headEnd/>
            <a:tailEnd/>
          </a:ln>
        </p:spPr>
      </p:pic>
      <p:sp>
        <p:nvSpPr>
          <p:cNvPr id="22544" name="TextBox 18"/>
          <p:cNvSpPr txBox="1">
            <a:spLocks noChangeArrowheads="1"/>
          </p:cNvSpPr>
          <p:nvPr/>
        </p:nvSpPr>
        <p:spPr bwMode="auto">
          <a:xfrm>
            <a:off x="7696200" y="2743200"/>
            <a:ext cx="671513" cy="369888"/>
          </a:xfrm>
          <a:prstGeom prst="rect">
            <a:avLst/>
          </a:prstGeom>
          <a:noFill/>
          <a:ln w="9525">
            <a:noFill/>
            <a:miter lim="800000"/>
            <a:headEnd/>
            <a:tailEnd/>
          </a:ln>
        </p:spPr>
        <p:txBody>
          <a:bodyPr wrap="none">
            <a:spAutoFit/>
          </a:bodyPr>
          <a:lstStyle/>
          <a:p>
            <a:r>
              <a:rPr lang="en-US" dirty="0"/>
              <a:t>After</a:t>
            </a:r>
          </a:p>
        </p:txBody>
      </p:sp>
      <p:sp>
        <p:nvSpPr>
          <p:cNvPr id="29" name="Rectangle 6"/>
          <p:cNvSpPr>
            <a:spLocks noChangeArrowheads="1"/>
          </p:cNvSpPr>
          <p:nvPr/>
        </p:nvSpPr>
        <p:spPr bwMode="auto">
          <a:xfrm>
            <a:off x="381000" y="4953000"/>
            <a:ext cx="4191000" cy="17526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Purpose: </a:t>
            </a:r>
          </a:p>
          <a:p>
            <a:pPr indent="-342900">
              <a:spcBef>
                <a:spcPct val="20000"/>
              </a:spcBef>
            </a:pPr>
            <a:r>
              <a:rPr lang="en-US" sz="1200" dirty="0" smtClean="0"/>
              <a:t>Continuous improvement teaches individuals skills for working effectively in small groups, solving problems, documenting and improving processes, collecting and analyzing data, and self-managing within a peer group. It pushes the decision or proposal making down to the workers and requires open discussion and a group consensus before implementing any decisions.</a:t>
            </a:r>
          </a:p>
          <a:p>
            <a:pPr indent="-342900">
              <a:spcBef>
                <a:spcPct val="20000"/>
              </a:spcBef>
            </a:pPr>
            <a:r>
              <a:rPr lang="en-US" sz="1000" dirty="0" smtClean="0"/>
              <a:t> </a:t>
            </a:r>
            <a:endParaRPr lang="en-US" sz="1000" dirty="0"/>
          </a:p>
          <a:p>
            <a:pPr marL="342900" indent="-342900">
              <a:spcBef>
                <a:spcPct val="20000"/>
              </a:spcBef>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xit" presetSubtype="1" fill="hold" grpId="1" nodeType="clickEffect">
                                  <p:stCondLst>
                                    <p:cond delay="0"/>
                                  </p:stCondLst>
                                  <p:childTnLst>
                                    <p:animEffect transition="out" filter="wipe(up)">
                                      <p:cBhvr>
                                        <p:cTn id="12" dur="1000"/>
                                        <p:tgtEl>
                                          <p:spTgt spid="22533"/>
                                        </p:tgtEl>
                                      </p:cBhvr>
                                    </p:animEffect>
                                    <p:set>
                                      <p:cBhvr>
                                        <p:cTn id="13" dur="1" fill="hold">
                                          <p:stCondLst>
                                            <p:cond delay="999"/>
                                          </p:stCondLst>
                                        </p:cTn>
                                        <p:tgtEl>
                                          <p:spTgt spid="22533"/>
                                        </p:tgtEl>
                                        <p:attrNameLst>
                                          <p:attrName>style.visibility</p:attrName>
                                        </p:attrNameLst>
                                      </p:cBhvr>
                                      <p:to>
                                        <p:strVal val="hidden"/>
                                      </p:to>
                                    </p:set>
                                  </p:childTnLst>
                                </p:cTn>
                              </p:par>
                              <p:par>
                                <p:cTn id="14" presetID="22" presetClass="exit" presetSubtype="1" fill="hold" nodeType="withEffect">
                                  <p:stCondLst>
                                    <p:cond delay="0"/>
                                  </p:stCondLst>
                                  <p:childTnLst>
                                    <p:animEffect transition="out" filter="wipe(up)">
                                      <p:cBhvr>
                                        <p:cTn id="15" dur="1000"/>
                                        <p:tgtEl>
                                          <p:spTgt spid="27662"/>
                                        </p:tgtEl>
                                      </p:cBhvr>
                                    </p:animEffect>
                                    <p:set>
                                      <p:cBhvr>
                                        <p:cTn id="16" dur="1" fill="hold">
                                          <p:stCondLst>
                                            <p:cond delay="999"/>
                                          </p:stCondLst>
                                        </p:cTn>
                                        <p:tgtEl>
                                          <p:spTgt spid="2766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6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3" grpId="1" animBg="1"/>
      <p:bldP spid="22534" grpId="0" animBg="1"/>
      <p:bldP spid="3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9"/>
          <p:cNvPicPr>
            <a:picLocks noChangeAspect="1" noChangeArrowheads="1"/>
          </p:cNvPicPr>
          <p:nvPr/>
        </p:nvPicPr>
        <p:blipFill>
          <a:blip r:embed="rId4" cstate="print"/>
          <a:srcRect/>
          <a:stretch>
            <a:fillRect/>
          </a:stretch>
        </p:blipFill>
        <p:spPr bwMode="auto">
          <a:xfrm>
            <a:off x="0" y="0"/>
            <a:ext cx="9104313" cy="1152525"/>
          </a:xfrm>
          <a:prstGeom prst="rect">
            <a:avLst/>
          </a:prstGeom>
          <a:noFill/>
          <a:ln w="9525">
            <a:noFill/>
            <a:miter lim="800000"/>
            <a:headEnd/>
            <a:tailEnd/>
          </a:ln>
        </p:spPr>
      </p:pic>
      <p:sp>
        <p:nvSpPr>
          <p:cNvPr id="63491" name="TextBox 4"/>
          <p:cNvSpPr txBox="1">
            <a:spLocks noChangeArrowheads="1"/>
          </p:cNvSpPr>
          <p:nvPr/>
        </p:nvSpPr>
        <p:spPr bwMode="auto">
          <a:xfrm>
            <a:off x="0" y="0"/>
            <a:ext cx="7059613" cy="825500"/>
          </a:xfrm>
          <a:prstGeom prst="rect">
            <a:avLst/>
          </a:prstGeom>
          <a:noFill/>
          <a:ln w="9525">
            <a:noFill/>
            <a:miter lim="800000"/>
            <a:headEnd/>
            <a:tailEnd/>
          </a:ln>
        </p:spPr>
        <p:txBody>
          <a:bodyPr>
            <a:spAutoFit/>
          </a:bodyPr>
          <a:lstStyle/>
          <a:p>
            <a:pPr defTabSz="457200"/>
            <a:endParaRPr lang="en-US" sz="1600" b="1">
              <a:solidFill>
                <a:schemeClr val="bg1"/>
              </a:solidFill>
            </a:endParaRPr>
          </a:p>
          <a:p>
            <a:pPr defTabSz="457200"/>
            <a:endParaRPr lang="en-US" sz="1600" b="1">
              <a:solidFill>
                <a:schemeClr val="bg1"/>
              </a:solidFill>
            </a:endParaRPr>
          </a:p>
          <a:p>
            <a:pPr defTabSz="457200"/>
            <a:endParaRPr lang="en-US" sz="1600" b="1">
              <a:solidFill>
                <a:schemeClr val="bg1"/>
              </a:solidFill>
            </a:endParaRPr>
          </a:p>
        </p:txBody>
      </p:sp>
      <p:sp>
        <p:nvSpPr>
          <p:cNvPr id="63492" name="Rectangle 5"/>
          <p:cNvSpPr>
            <a:spLocks noChangeArrowheads="1"/>
          </p:cNvSpPr>
          <p:nvPr/>
        </p:nvSpPr>
        <p:spPr bwMode="auto">
          <a:xfrm>
            <a:off x="152400" y="1219200"/>
            <a:ext cx="4724400" cy="11430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Definition:</a:t>
            </a:r>
          </a:p>
          <a:p>
            <a:pPr marL="342900" indent="-342900">
              <a:spcBef>
                <a:spcPct val="20000"/>
              </a:spcBef>
            </a:pPr>
            <a:r>
              <a:rPr lang="en-US" sz="1100" dirty="0" smtClean="0"/>
              <a:t>Standard Work</a:t>
            </a:r>
            <a:r>
              <a:rPr lang="en-US" sz="1100" dirty="0"/>
              <a:t> </a:t>
            </a:r>
            <a:r>
              <a:rPr lang="en-US" sz="1100" dirty="0" smtClean="0"/>
              <a:t>is </a:t>
            </a:r>
            <a:r>
              <a:rPr lang="en-US" sz="1100" dirty="0"/>
              <a:t>a schedule </a:t>
            </a:r>
            <a:r>
              <a:rPr lang="en-US" sz="1100" dirty="0" smtClean="0"/>
              <a:t>or defined  tasks.</a:t>
            </a:r>
          </a:p>
          <a:p>
            <a:pPr marL="342900" indent="-342900">
              <a:spcBef>
                <a:spcPct val="20000"/>
              </a:spcBef>
            </a:pPr>
            <a:r>
              <a:rPr lang="en-US" sz="1100" dirty="0" smtClean="0"/>
              <a:t>It is the “</a:t>
            </a:r>
            <a:r>
              <a:rPr lang="en-US" sz="1100" b="1" i="1" dirty="0" smtClean="0"/>
              <a:t>What</a:t>
            </a:r>
            <a:r>
              <a:rPr lang="en-US" sz="1100" dirty="0" smtClean="0"/>
              <a:t> needs to be done” component of daily, weekly or monthly routines at all levels of an organization.</a:t>
            </a:r>
          </a:p>
          <a:p>
            <a:pPr marL="342900" indent="-342900">
              <a:spcBef>
                <a:spcPct val="20000"/>
              </a:spcBef>
            </a:pPr>
            <a:r>
              <a:rPr lang="en-US" sz="1200" dirty="0" smtClean="0"/>
              <a:t> </a:t>
            </a:r>
          </a:p>
        </p:txBody>
      </p:sp>
      <p:sp>
        <p:nvSpPr>
          <p:cNvPr id="63493" name="Rectangle 6"/>
          <p:cNvSpPr>
            <a:spLocks noChangeArrowheads="1"/>
          </p:cNvSpPr>
          <p:nvPr/>
        </p:nvSpPr>
        <p:spPr bwMode="auto">
          <a:xfrm>
            <a:off x="152400" y="2438400"/>
            <a:ext cx="4724400" cy="28194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Application:</a:t>
            </a:r>
          </a:p>
          <a:p>
            <a:pPr marL="342900" indent="-342900">
              <a:spcBef>
                <a:spcPct val="20000"/>
              </a:spcBef>
            </a:pPr>
            <a:r>
              <a:rPr lang="en-US" sz="1100" dirty="0" smtClean="0"/>
              <a:t>Standard Work is often created by teams doing the work collecting and sharing best practices, mapping out routines,  observing others when doing work then prioritizing the order of the tasks or routines. </a:t>
            </a:r>
          </a:p>
          <a:p>
            <a:pPr marL="342900" indent="-342900">
              <a:spcBef>
                <a:spcPct val="20000"/>
              </a:spcBef>
            </a:pPr>
            <a:r>
              <a:rPr lang="en-US" sz="1100" dirty="0" smtClean="0"/>
              <a:t>Standard Work for a(n):</a:t>
            </a:r>
          </a:p>
          <a:p>
            <a:pPr marL="342900" indent="-342900">
              <a:spcBef>
                <a:spcPct val="20000"/>
              </a:spcBef>
            </a:pPr>
            <a:r>
              <a:rPr lang="en-US" sz="1100" dirty="0" smtClean="0"/>
              <a:t>-  RAS may be found on Door Sheets, Room Task Sheets, Checklists, or daily VPP Board Assignments.</a:t>
            </a:r>
          </a:p>
          <a:p>
            <a:pPr marL="342900" indent="-342900">
              <a:spcBef>
                <a:spcPct val="20000"/>
              </a:spcBef>
            </a:pPr>
            <a:r>
              <a:rPr lang="en-US" sz="1100" dirty="0" smtClean="0"/>
              <a:t>-  Team Lead may be conducting a Sunrise Meeting at 7am, checking the transport requests at 10am, checking on team members at 1pm. </a:t>
            </a:r>
          </a:p>
          <a:p>
            <a:pPr marL="342900" indent="-342900">
              <a:spcBef>
                <a:spcPct val="20000"/>
              </a:spcBef>
            </a:pPr>
            <a:r>
              <a:rPr lang="en-US" sz="1100" dirty="0" smtClean="0"/>
              <a:t>-  Facility Manager (LSW) may be to conduct a </a:t>
            </a:r>
            <a:r>
              <a:rPr lang="en-US" sz="1100" dirty="0" err="1" smtClean="0"/>
              <a:t>gemba</a:t>
            </a:r>
            <a:r>
              <a:rPr lang="en-US" sz="1100" dirty="0" smtClean="0"/>
              <a:t> walk at 8:30 everyday, conduct Team Lead meetings at 11:00 and walk the floor again at 1:00. </a:t>
            </a:r>
          </a:p>
          <a:p>
            <a:pPr marL="342900" indent="-342900">
              <a:spcBef>
                <a:spcPct val="20000"/>
              </a:spcBef>
            </a:pPr>
            <a:r>
              <a:rPr lang="en-US" sz="1100" dirty="0" smtClean="0"/>
              <a:t>- Senior  Leadership Team  members (LSW) may be weekly Key Performance Indicators, review  daily safety reports or attend weekly huddles.</a:t>
            </a:r>
          </a:p>
        </p:txBody>
      </p:sp>
      <p:sp>
        <p:nvSpPr>
          <p:cNvPr id="63494" name="Rectangle 7"/>
          <p:cNvSpPr>
            <a:spLocks noChangeArrowheads="1"/>
          </p:cNvSpPr>
          <p:nvPr/>
        </p:nvSpPr>
        <p:spPr bwMode="auto">
          <a:xfrm>
            <a:off x="152400" y="5334000"/>
            <a:ext cx="4724400" cy="14478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Purpose:</a:t>
            </a:r>
          </a:p>
          <a:p>
            <a:pPr marL="342900" indent="-342900">
              <a:spcBef>
                <a:spcPct val="20000"/>
              </a:spcBef>
            </a:pPr>
            <a:r>
              <a:rPr lang="en-US" sz="1100" dirty="0"/>
              <a:t>Standard </a:t>
            </a:r>
            <a:r>
              <a:rPr lang="en-US" sz="1100" dirty="0" smtClean="0"/>
              <a:t>Work </a:t>
            </a:r>
            <a:r>
              <a:rPr lang="en-US" sz="1100" dirty="0"/>
              <a:t>helps CCM </a:t>
            </a:r>
            <a:r>
              <a:rPr lang="en-US" sz="1100" dirty="0" smtClean="0"/>
              <a:t>define today’s best sequence of critical work to ensure </a:t>
            </a:r>
            <a:r>
              <a:rPr lang="en-US" sz="1100" dirty="0"/>
              <a:t>the highest quality, consistency, productivity, and </a:t>
            </a:r>
            <a:r>
              <a:rPr lang="en-US" sz="1100" dirty="0" smtClean="0"/>
              <a:t>safety of </a:t>
            </a:r>
            <a:r>
              <a:rPr lang="en-US" sz="1100" dirty="0"/>
              <a:t>staff and to the animals we </a:t>
            </a:r>
            <a:r>
              <a:rPr lang="en-US" sz="1100" dirty="0" smtClean="0"/>
              <a:t>serve.</a:t>
            </a:r>
            <a:endParaRPr lang="en-US" sz="1100" dirty="0"/>
          </a:p>
          <a:p>
            <a:pPr marL="342900" indent="-342900">
              <a:spcBef>
                <a:spcPct val="20000"/>
              </a:spcBef>
            </a:pPr>
            <a:r>
              <a:rPr lang="en-US" sz="1100" dirty="0" smtClean="0"/>
              <a:t>Standard Work establishes assurance and predictability to the important tasks and responsibilities that support the CCM Mission and commitment to our customers.</a:t>
            </a:r>
            <a:endParaRPr lang="en-US" sz="1100" dirty="0"/>
          </a:p>
        </p:txBody>
      </p:sp>
      <p:sp>
        <p:nvSpPr>
          <p:cNvPr id="63495" name="TextBox 4"/>
          <p:cNvSpPr txBox="1">
            <a:spLocks noChangeArrowheads="1"/>
          </p:cNvSpPr>
          <p:nvPr/>
        </p:nvSpPr>
        <p:spPr bwMode="auto">
          <a:xfrm>
            <a:off x="0" y="0"/>
            <a:ext cx="7059613" cy="1046163"/>
          </a:xfrm>
          <a:prstGeom prst="rect">
            <a:avLst/>
          </a:prstGeom>
          <a:noFill/>
          <a:ln w="9525">
            <a:noFill/>
            <a:miter lim="800000"/>
            <a:headEnd/>
            <a:tailEnd/>
          </a:ln>
        </p:spPr>
        <p:txBody>
          <a:bodyPr>
            <a:spAutoFit/>
          </a:bodyPr>
          <a:lstStyle/>
          <a:p>
            <a:pPr defTabSz="457200"/>
            <a:r>
              <a:rPr lang="en-US" sz="3200" b="1" dirty="0">
                <a:solidFill>
                  <a:schemeClr val="bg1"/>
                </a:solidFill>
              </a:rPr>
              <a:t>Standard Work</a:t>
            </a:r>
          </a:p>
          <a:p>
            <a:pPr defTabSz="457200"/>
            <a:r>
              <a:rPr lang="en-US" sz="1400" b="1" dirty="0" smtClean="0">
                <a:solidFill>
                  <a:schemeClr val="bg1"/>
                </a:solidFill>
              </a:rPr>
              <a:t>(also, Leadership Standard Work ; LSW)</a:t>
            </a:r>
            <a:endParaRPr lang="en-US" sz="1400" b="1" dirty="0">
              <a:solidFill>
                <a:schemeClr val="bg1"/>
              </a:solidFill>
            </a:endParaRPr>
          </a:p>
          <a:p>
            <a:pPr defTabSz="457200"/>
            <a:endParaRPr lang="en-US" sz="1600" b="1" dirty="0">
              <a:solidFill>
                <a:schemeClr val="bg1"/>
              </a:solidFill>
            </a:endParaRPr>
          </a:p>
        </p:txBody>
      </p:sp>
      <p:pic>
        <p:nvPicPr>
          <p:cNvPr id="1026" name="Picture 2"/>
          <p:cNvPicPr>
            <a:picLocks noChangeAspect="1" noChangeArrowheads="1"/>
          </p:cNvPicPr>
          <p:nvPr/>
        </p:nvPicPr>
        <p:blipFill>
          <a:blip r:embed="rId5" cstate="print"/>
          <a:srcRect t="16762" r="66667" b="32952"/>
          <a:stretch>
            <a:fillRect/>
          </a:stretch>
        </p:blipFill>
        <p:spPr bwMode="auto">
          <a:xfrm>
            <a:off x="5638800" y="1219200"/>
            <a:ext cx="2667000" cy="2514600"/>
          </a:xfrm>
          <a:prstGeom prst="rect">
            <a:avLst/>
          </a:prstGeom>
          <a:noFill/>
          <a:ln w="9525">
            <a:noFill/>
            <a:miter lim="800000"/>
            <a:headEnd/>
            <a:tailEnd/>
          </a:ln>
          <a:effectLst>
            <a:outerShdw blurRad="50800" dist="38100" dir="13500000" algn="br" rotWithShape="0">
              <a:prstClr val="black">
                <a:alpha val="40000"/>
              </a:prstClr>
            </a:outerShdw>
          </a:effectLst>
        </p:spPr>
      </p:pic>
      <p:pic>
        <p:nvPicPr>
          <p:cNvPr id="1027" name="Picture 3"/>
          <p:cNvPicPr>
            <a:picLocks noChangeAspect="1" noChangeArrowheads="1"/>
          </p:cNvPicPr>
          <p:nvPr/>
        </p:nvPicPr>
        <p:blipFill>
          <a:blip r:embed="rId6" cstate="print"/>
          <a:srcRect l="27143" t="14476" r="11905" b="11619"/>
          <a:stretch>
            <a:fillRect/>
          </a:stretch>
        </p:blipFill>
        <p:spPr bwMode="auto">
          <a:xfrm>
            <a:off x="5190465" y="3810000"/>
            <a:ext cx="3619892" cy="2743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Slide 2.wav">
            <a:hlinkClick r:id="" action="ppaction://media"/>
          </p:cNvPr>
          <p:cNvPicPr>
            <a:picLocks noRot="1" noChangeAspect="1"/>
          </p:cNvPicPr>
          <p:nvPr>
            <a:audioFile r:link="rId1"/>
          </p:nvPr>
        </p:nvPicPr>
        <p:blipFill>
          <a:blip r:embed="rId7" cstate="print"/>
          <a:stretch>
            <a:fillRect/>
          </a:stretch>
        </p:blipFill>
        <p:spPr>
          <a:xfrm>
            <a:off x="152400" y="762000"/>
            <a:ext cx="304800" cy="304800"/>
          </a:xfrm>
          <a:prstGeom prst="rect">
            <a:avLst/>
          </a:prstGeom>
        </p:spPr>
      </p:pic>
    </p:spTree>
  </p:cSld>
  <p:clrMapOvr>
    <a:masterClrMapping/>
  </p:clrMapOvr>
  <p:transition advClick="0" advTm="7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6859" fill="hold"/>
                                        <p:tgtEl>
                                          <p:spTgt spid="10"/>
                                        </p:tgtEl>
                                      </p:cBhvr>
                                    </p:cmd>
                                  </p:childTnLst>
                                </p:cTn>
                              </p:par>
                              <p:par>
                                <p:cTn id="7" presetID="1" presetClass="entr" presetSubtype="0" fill="hold" grpId="0" nodeType="withEffect">
                                  <p:stCondLst>
                                    <p:cond delay="1000"/>
                                  </p:stCondLst>
                                  <p:childTnLst>
                                    <p:set>
                                      <p:cBhvr>
                                        <p:cTn id="8" dur="1" fill="hold">
                                          <p:stCondLst>
                                            <p:cond delay="0"/>
                                          </p:stCondLst>
                                        </p:cTn>
                                        <p:tgtEl>
                                          <p:spTgt spid="63492"/>
                                        </p:tgtEl>
                                        <p:attrNameLst>
                                          <p:attrName>style.visibility</p:attrName>
                                        </p:attrNameLst>
                                      </p:cBhvr>
                                      <p:to>
                                        <p:strVal val="visible"/>
                                      </p:to>
                                    </p:set>
                                  </p:childTnLst>
                                </p:cTn>
                              </p:par>
                              <p:par>
                                <p:cTn id="9" presetID="22" presetClass="exit" presetSubtype="1" fill="hold" grpId="1" nodeType="withEffect">
                                  <p:stCondLst>
                                    <p:cond delay="11000"/>
                                  </p:stCondLst>
                                  <p:childTnLst>
                                    <p:animEffect transition="out" filter="wipe(up)">
                                      <p:cBhvr>
                                        <p:cTn id="10" dur="1000"/>
                                        <p:tgtEl>
                                          <p:spTgt spid="63492"/>
                                        </p:tgtEl>
                                      </p:cBhvr>
                                    </p:animEffect>
                                    <p:set>
                                      <p:cBhvr>
                                        <p:cTn id="11" dur="1" fill="hold">
                                          <p:stCondLst>
                                            <p:cond delay="999"/>
                                          </p:stCondLst>
                                        </p:cTn>
                                        <p:tgtEl>
                                          <p:spTgt spid="63492"/>
                                        </p:tgtEl>
                                        <p:attrNameLst>
                                          <p:attrName>style.visibility</p:attrName>
                                        </p:attrNameLst>
                                      </p:cBhvr>
                                      <p:to>
                                        <p:strVal val="hidden"/>
                                      </p:to>
                                    </p:set>
                                  </p:childTnLst>
                                </p:cTn>
                              </p:par>
                              <p:par>
                                <p:cTn id="12" presetID="1" presetClass="entr" presetSubtype="0" fill="hold" grpId="0" nodeType="withEffect">
                                  <p:stCondLst>
                                    <p:cond delay="12000"/>
                                  </p:stCondLst>
                                  <p:childTnLst>
                                    <p:set>
                                      <p:cBhvr>
                                        <p:cTn id="13" dur="1" fill="hold">
                                          <p:stCondLst>
                                            <p:cond delay="0"/>
                                          </p:stCondLst>
                                        </p:cTn>
                                        <p:tgtEl>
                                          <p:spTgt spid="63493"/>
                                        </p:tgtEl>
                                        <p:attrNameLst>
                                          <p:attrName>style.visibility</p:attrName>
                                        </p:attrNameLst>
                                      </p:cBhvr>
                                      <p:to>
                                        <p:strVal val="visible"/>
                                      </p:to>
                                    </p:set>
                                  </p:childTnLst>
                                </p:cTn>
                              </p:par>
                              <p:par>
                                <p:cTn id="14" presetID="22" presetClass="exit" presetSubtype="1" fill="hold" grpId="1" nodeType="withEffect">
                                  <p:stCondLst>
                                    <p:cond delay="56000"/>
                                  </p:stCondLst>
                                  <p:childTnLst>
                                    <p:animEffect transition="out" filter="wipe(up)">
                                      <p:cBhvr>
                                        <p:cTn id="15" dur="1000"/>
                                        <p:tgtEl>
                                          <p:spTgt spid="63493"/>
                                        </p:tgtEl>
                                      </p:cBhvr>
                                    </p:animEffect>
                                    <p:set>
                                      <p:cBhvr>
                                        <p:cTn id="16" dur="1" fill="hold">
                                          <p:stCondLst>
                                            <p:cond delay="999"/>
                                          </p:stCondLst>
                                        </p:cTn>
                                        <p:tgtEl>
                                          <p:spTgt spid="63493"/>
                                        </p:tgtEl>
                                        <p:attrNameLst>
                                          <p:attrName>style.visibility</p:attrName>
                                        </p:attrNameLst>
                                      </p:cBhvr>
                                      <p:to>
                                        <p:strVal val="hidden"/>
                                      </p:to>
                                    </p:set>
                                  </p:childTnLst>
                                </p:cTn>
                              </p:par>
                              <p:par>
                                <p:cTn id="17" presetID="1" presetClass="entr" presetSubtype="0" fill="hold" grpId="0" nodeType="withEffect">
                                  <p:stCondLst>
                                    <p:cond delay="5700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63492" grpId="0" animBg="1"/>
      <p:bldP spid="63492" grpId="1" animBg="1"/>
      <p:bldP spid="63493" grpId="0" animBg="1"/>
      <p:bldP spid="63493" grpId="1" animBg="1"/>
      <p:bldP spid="6349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p:cNvPicPr>
            <a:picLocks noChangeAspect="1" noChangeArrowheads="1"/>
          </p:cNvPicPr>
          <p:nvPr/>
        </p:nvPicPr>
        <p:blipFill>
          <a:blip r:embed="rId4" cstate="print"/>
          <a:srcRect/>
          <a:stretch>
            <a:fillRect/>
          </a:stretch>
        </p:blipFill>
        <p:spPr bwMode="auto">
          <a:xfrm>
            <a:off x="0" y="0"/>
            <a:ext cx="9104313" cy="1152525"/>
          </a:xfrm>
          <a:prstGeom prst="rect">
            <a:avLst/>
          </a:prstGeom>
          <a:noFill/>
          <a:ln w="9525">
            <a:noFill/>
            <a:miter lim="800000"/>
            <a:headEnd/>
            <a:tailEnd/>
          </a:ln>
        </p:spPr>
      </p:pic>
      <p:sp>
        <p:nvSpPr>
          <p:cNvPr id="64515" name="TextBox 4"/>
          <p:cNvSpPr txBox="1">
            <a:spLocks noChangeArrowheads="1"/>
          </p:cNvSpPr>
          <p:nvPr/>
        </p:nvSpPr>
        <p:spPr bwMode="auto">
          <a:xfrm>
            <a:off x="0" y="0"/>
            <a:ext cx="7059613" cy="825500"/>
          </a:xfrm>
          <a:prstGeom prst="rect">
            <a:avLst/>
          </a:prstGeom>
          <a:noFill/>
          <a:ln w="9525">
            <a:noFill/>
            <a:miter lim="800000"/>
            <a:headEnd/>
            <a:tailEnd/>
          </a:ln>
        </p:spPr>
        <p:txBody>
          <a:bodyPr>
            <a:spAutoFit/>
          </a:bodyPr>
          <a:lstStyle/>
          <a:p>
            <a:pPr defTabSz="457200"/>
            <a:endParaRPr lang="en-US" sz="1600" b="1">
              <a:solidFill>
                <a:schemeClr val="bg1"/>
              </a:solidFill>
            </a:endParaRPr>
          </a:p>
          <a:p>
            <a:pPr defTabSz="457200"/>
            <a:endParaRPr lang="en-US" sz="1600" b="1">
              <a:solidFill>
                <a:schemeClr val="bg1"/>
              </a:solidFill>
            </a:endParaRPr>
          </a:p>
          <a:p>
            <a:pPr defTabSz="457200"/>
            <a:endParaRPr lang="en-US" sz="1600" b="1">
              <a:solidFill>
                <a:schemeClr val="bg1"/>
              </a:solidFill>
            </a:endParaRPr>
          </a:p>
        </p:txBody>
      </p:sp>
      <p:sp>
        <p:nvSpPr>
          <p:cNvPr id="64516" name="Rectangle 5"/>
          <p:cNvSpPr>
            <a:spLocks noChangeArrowheads="1"/>
          </p:cNvSpPr>
          <p:nvPr/>
        </p:nvSpPr>
        <p:spPr bwMode="auto">
          <a:xfrm>
            <a:off x="228600" y="1219200"/>
            <a:ext cx="4648200" cy="762000"/>
          </a:xfrm>
          <a:prstGeom prst="rect">
            <a:avLst/>
          </a:prstGeom>
          <a:noFill/>
          <a:ln w="9525">
            <a:solidFill>
              <a:schemeClr val="tx1"/>
            </a:solidFill>
            <a:miter lim="800000"/>
            <a:headEnd/>
            <a:tailEnd/>
          </a:ln>
        </p:spPr>
        <p:txBody>
          <a:bodyPr/>
          <a:lstStyle/>
          <a:p>
            <a:pPr marL="342900" indent="-342900">
              <a:spcBef>
                <a:spcPct val="20000"/>
              </a:spcBef>
            </a:pPr>
            <a:r>
              <a:rPr lang="en-US" sz="1600" b="1" dirty="0"/>
              <a:t>Definition:</a:t>
            </a:r>
          </a:p>
          <a:p>
            <a:pPr marL="342900" indent="-342900">
              <a:spcBef>
                <a:spcPct val="20000"/>
              </a:spcBef>
            </a:pPr>
            <a:r>
              <a:rPr lang="en-US" sz="1200" dirty="0"/>
              <a:t>Standard Operating </a:t>
            </a:r>
            <a:r>
              <a:rPr lang="en-US" sz="1200" dirty="0" smtClean="0"/>
              <a:t>Procedures </a:t>
            </a:r>
            <a:r>
              <a:rPr lang="en-US" sz="1200" dirty="0"/>
              <a:t>are detailed, written </a:t>
            </a:r>
            <a:r>
              <a:rPr lang="en-US" sz="1200" dirty="0" smtClean="0"/>
              <a:t>instructions on </a:t>
            </a:r>
            <a:r>
              <a:rPr lang="en-US" sz="1200" b="1" i="1" dirty="0" smtClean="0"/>
              <a:t>“</a:t>
            </a:r>
            <a:r>
              <a:rPr lang="en-US" sz="1200" b="1" i="1" u="sng" dirty="0" smtClean="0"/>
              <a:t>how</a:t>
            </a:r>
            <a:r>
              <a:rPr lang="en-US" sz="1200" b="1" i="1" dirty="0" smtClean="0"/>
              <a:t>” </a:t>
            </a:r>
            <a:r>
              <a:rPr lang="en-US" sz="1200" dirty="0" smtClean="0"/>
              <a:t>to perform a process.</a:t>
            </a:r>
            <a:endParaRPr lang="en-US" sz="1200" dirty="0"/>
          </a:p>
          <a:p>
            <a:pPr marL="342900" indent="-342900">
              <a:spcBef>
                <a:spcPct val="20000"/>
              </a:spcBef>
            </a:pPr>
            <a:endParaRPr lang="en-US" sz="1200" dirty="0"/>
          </a:p>
        </p:txBody>
      </p:sp>
      <p:sp>
        <p:nvSpPr>
          <p:cNvPr id="64517" name="Rectangle 6"/>
          <p:cNvSpPr>
            <a:spLocks noChangeArrowheads="1"/>
          </p:cNvSpPr>
          <p:nvPr/>
        </p:nvSpPr>
        <p:spPr bwMode="auto">
          <a:xfrm>
            <a:off x="228600" y="2057400"/>
            <a:ext cx="4648200" cy="2819400"/>
          </a:xfrm>
          <a:prstGeom prst="rect">
            <a:avLst/>
          </a:prstGeom>
          <a:noFill/>
          <a:ln w="9525">
            <a:solidFill>
              <a:schemeClr val="tx1"/>
            </a:solidFill>
            <a:miter lim="800000"/>
            <a:headEnd/>
            <a:tailEnd/>
          </a:ln>
        </p:spPr>
        <p:txBody>
          <a:bodyPr/>
          <a:lstStyle/>
          <a:p>
            <a:pPr marL="342900" indent="-342900">
              <a:spcBef>
                <a:spcPct val="20000"/>
              </a:spcBef>
            </a:pPr>
            <a:r>
              <a:rPr lang="en-US" sz="1600" b="1" dirty="0"/>
              <a:t>Application:</a:t>
            </a:r>
          </a:p>
          <a:p>
            <a:pPr marL="342900" indent="-342900">
              <a:spcBef>
                <a:spcPct val="20000"/>
              </a:spcBef>
            </a:pPr>
            <a:r>
              <a:rPr lang="en-US" sz="1200" b="1" i="1" dirty="0"/>
              <a:t>CCM </a:t>
            </a:r>
            <a:r>
              <a:rPr lang="en-US" sz="1200" b="1" i="1" dirty="0" smtClean="0"/>
              <a:t>SOPs </a:t>
            </a:r>
            <a:r>
              <a:rPr lang="en-US" sz="1200" dirty="0" smtClean="0"/>
              <a:t>are used to capture all the detailed steps in a process that can be or are applied across all facilities, such as Euthanasia and MIT. </a:t>
            </a:r>
            <a:endParaRPr lang="en-US" sz="1200" dirty="0"/>
          </a:p>
          <a:p>
            <a:pPr marL="342900" indent="-342900">
              <a:spcBef>
                <a:spcPct val="20000"/>
              </a:spcBef>
            </a:pPr>
            <a:r>
              <a:rPr lang="en-US" sz="1200" b="1" i="1" dirty="0"/>
              <a:t>Facility-based </a:t>
            </a:r>
            <a:r>
              <a:rPr lang="en-US" sz="1200" b="1" i="1" dirty="0" smtClean="0"/>
              <a:t>SOPs</a:t>
            </a:r>
            <a:r>
              <a:rPr lang="en-US" sz="1200" dirty="0" smtClean="0"/>
              <a:t> </a:t>
            </a:r>
            <a:r>
              <a:rPr lang="en-US" sz="1200" dirty="0"/>
              <a:t>describe </a:t>
            </a:r>
            <a:r>
              <a:rPr lang="en-US" sz="1200" dirty="0" smtClean="0"/>
              <a:t>facility-specific processes, such </a:t>
            </a:r>
            <a:r>
              <a:rPr lang="en-US" sz="1200" dirty="0"/>
              <a:t>as operating or maintaining </a:t>
            </a:r>
            <a:r>
              <a:rPr lang="en-US" sz="1200" dirty="0" smtClean="0"/>
              <a:t>equipment that is unique to a facility.</a:t>
            </a:r>
            <a:endParaRPr lang="en-US" sz="1200" dirty="0"/>
          </a:p>
          <a:p>
            <a:pPr marL="342900" indent="-342900">
              <a:spcBef>
                <a:spcPct val="20000"/>
              </a:spcBef>
            </a:pPr>
            <a:r>
              <a:rPr lang="en-US" sz="1200" dirty="0" smtClean="0"/>
              <a:t>CCM employees can improve SOPs through providing feedback, using Opportunity Cards, brainstorming and team collaboration. If teams agree on a “better way” to improve a procedure, the SOP can be adjusted.</a:t>
            </a:r>
          </a:p>
          <a:p>
            <a:pPr marL="342900" indent="-342900">
              <a:spcBef>
                <a:spcPct val="20000"/>
              </a:spcBef>
            </a:pPr>
            <a:r>
              <a:rPr lang="en-US" sz="1200" b="1" i="1" dirty="0" smtClean="0"/>
              <a:t>To suggest changes, edits or new CCM SOPs, please contact your manager or supervisor.</a:t>
            </a:r>
          </a:p>
          <a:p>
            <a:pPr marL="342900" indent="-342900">
              <a:spcBef>
                <a:spcPct val="20000"/>
              </a:spcBef>
            </a:pPr>
            <a:endParaRPr lang="en-US" sz="1200" i="1" dirty="0" smtClean="0"/>
          </a:p>
        </p:txBody>
      </p:sp>
      <p:sp>
        <p:nvSpPr>
          <p:cNvPr id="64518" name="Rectangle 7"/>
          <p:cNvSpPr>
            <a:spLocks noChangeArrowheads="1"/>
          </p:cNvSpPr>
          <p:nvPr/>
        </p:nvSpPr>
        <p:spPr bwMode="auto">
          <a:xfrm>
            <a:off x="228600" y="5029200"/>
            <a:ext cx="4648200" cy="1524000"/>
          </a:xfrm>
          <a:prstGeom prst="rect">
            <a:avLst/>
          </a:prstGeom>
          <a:noFill/>
          <a:ln w="9525">
            <a:solidFill>
              <a:schemeClr val="tx1"/>
            </a:solidFill>
            <a:miter lim="800000"/>
            <a:headEnd/>
            <a:tailEnd/>
          </a:ln>
        </p:spPr>
        <p:txBody>
          <a:bodyPr/>
          <a:lstStyle/>
          <a:p>
            <a:pPr marL="342900" indent="-342900">
              <a:spcBef>
                <a:spcPct val="20000"/>
              </a:spcBef>
            </a:pPr>
            <a:r>
              <a:rPr lang="en-US" sz="1600" b="1" dirty="0"/>
              <a:t>Purpose:</a:t>
            </a:r>
          </a:p>
          <a:p>
            <a:pPr marL="342900" indent="-342900">
              <a:spcBef>
                <a:spcPct val="20000"/>
              </a:spcBef>
            </a:pPr>
            <a:r>
              <a:rPr lang="en-US" sz="1200" dirty="0" smtClean="0"/>
              <a:t>SOPs help to ensure that all critical processes are performed in the same way to maintain or improve consistency, customer service, safety, regulatory compliance and quality animal care across the department.</a:t>
            </a:r>
            <a:r>
              <a:rPr lang="en-US" sz="1200" i="1" dirty="0" smtClean="0"/>
              <a:t> </a:t>
            </a:r>
          </a:p>
          <a:p>
            <a:pPr marL="342900" indent="-342900">
              <a:spcBef>
                <a:spcPct val="20000"/>
              </a:spcBef>
            </a:pPr>
            <a:endParaRPr lang="en-US" sz="1200" dirty="0"/>
          </a:p>
        </p:txBody>
      </p:sp>
      <p:sp>
        <p:nvSpPr>
          <p:cNvPr id="64519" name="TextBox 4"/>
          <p:cNvSpPr txBox="1">
            <a:spLocks noChangeArrowheads="1"/>
          </p:cNvSpPr>
          <p:nvPr/>
        </p:nvSpPr>
        <p:spPr bwMode="auto">
          <a:xfrm>
            <a:off x="0" y="0"/>
            <a:ext cx="7059613" cy="1292662"/>
          </a:xfrm>
          <a:prstGeom prst="rect">
            <a:avLst/>
          </a:prstGeom>
          <a:noFill/>
          <a:ln w="9525">
            <a:noFill/>
            <a:miter lim="800000"/>
            <a:headEnd/>
            <a:tailEnd/>
          </a:ln>
        </p:spPr>
        <p:txBody>
          <a:bodyPr>
            <a:spAutoFit/>
          </a:bodyPr>
          <a:lstStyle/>
          <a:p>
            <a:pPr defTabSz="457200"/>
            <a:r>
              <a:rPr lang="en-US" sz="3200" b="1" dirty="0">
                <a:solidFill>
                  <a:schemeClr val="bg1"/>
                </a:solidFill>
              </a:rPr>
              <a:t>Standard Operating </a:t>
            </a:r>
            <a:r>
              <a:rPr lang="en-US" sz="3200" b="1" dirty="0" smtClean="0">
                <a:solidFill>
                  <a:schemeClr val="bg1"/>
                </a:solidFill>
              </a:rPr>
              <a:t>Procedure</a:t>
            </a:r>
          </a:p>
          <a:p>
            <a:pPr defTabSz="457200"/>
            <a:r>
              <a:rPr lang="en-US" sz="1400" b="1" dirty="0" smtClean="0">
                <a:solidFill>
                  <a:schemeClr val="bg1"/>
                </a:solidFill>
              </a:rPr>
              <a:t>(SOP)</a:t>
            </a:r>
          </a:p>
          <a:p>
            <a:pPr defTabSz="457200"/>
            <a:endParaRPr lang="en-US" sz="1400" b="1" dirty="0">
              <a:solidFill>
                <a:schemeClr val="bg1"/>
              </a:solidFill>
            </a:endParaRPr>
          </a:p>
          <a:p>
            <a:pPr defTabSz="457200"/>
            <a:endParaRPr lang="en-US" sz="1600" b="1" dirty="0">
              <a:solidFill>
                <a:schemeClr val="bg1"/>
              </a:solidFill>
            </a:endParaRPr>
          </a:p>
        </p:txBody>
      </p:sp>
      <p:pic>
        <p:nvPicPr>
          <p:cNvPr id="2050" name="Picture 2"/>
          <p:cNvPicPr>
            <a:picLocks noChangeAspect="1" noChangeArrowheads="1"/>
          </p:cNvPicPr>
          <p:nvPr/>
        </p:nvPicPr>
        <p:blipFill>
          <a:blip r:embed="rId5" cstate="print"/>
          <a:srcRect l="38571" t="14476" r="26667" b="12381"/>
          <a:stretch>
            <a:fillRect/>
          </a:stretch>
        </p:blipFill>
        <p:spPr bwMode="auto">
          <a:xfrm rot="495046">
            <a:off x="6363404" y="1434642"/>
            <a:ext cx="2143919" cy="2819400"/>
          </a:xfrm>
          <a:prstGeom prst="rect">
            <a:avLst/>
          </a:prstGeom>
          <a:noFill/>
          <a:ln w="9525">
            <a:noFill/>
            <a:miter lim="800000"/>
            <a:headEnd/>
            <a:tailEnd/>
          </a:ln>
        </p:spPr>
      </p:pic>
      <p:pic>
        <p:nvPicPr>
          <p:cNvPr id="64520" name="Picture 9" descr="C:\Users\ncf3\AppData\Local\Microsoft\Windows\Temporary Internet Files\Content.Outlook\6GCVFKNE\photo.JPG"/>
          <p:cNvPicPr>
            <a:picLocks noChangeAspect="1" noChangeArrowheads="1"/>
          </p:cNvPicPr>
          <p:nvPr/>
        </p:nvPicPr>
        <p:blipFill>
          <a:blip r:embed="rId6" cstate="print"/>
          <a:srcRect l="6225"/>
          <a:stretch>
            <a:fillRect/>
          </a:stretch>
        </p:blipFill>
        <p:spPr bwMode="auto">
          <a:xfrm rot="5400000">
            <a:off x="5092699" y="3975101"/>
            <a:ext cx="2311401" cy="2133600"/>
          </a:xfrm>
          <a:prstGeom prst="rect">
            <a:avLst/>
          </a:prstGeom>
          <a:noFill/>
          <a:ln w="9525">
            <a:noFill/>
            <a:miter lim="800000"/>
            <a:headEnd/>
            <a:tailEnd/>
          </a:ln>
        </p:spPr>
      </p:pic>
      <p:pic>
        <p:nvPicPr>
          <p:cNvPr id="10" name="Slide 3.wav">
            <a:hlinkClick r:id="" action="ppaction://media"/>
          </p:cNvPr>
          <p:cNvPicPr>
            <a:picLocks noRot="1" noChangeAspect="1"/>
          </p:cNvPicPr>
          <p:nvPr>
            <a:audioFile r:link="rId1"/>
          </p:nvPr>
        </p:nvPicPr>
        <p:blipFill>
          <a:blip r:embed="rId7" cstate="print"/>
          <a:stretch>
            <a:fillRect/>
          </a:stretch>
        </p:blipFill>
        <p:spPr>
          <a:xfrm>
            <a:off x="152400" y="838200"/>
            <a:ext cx="304800" cy="304800"/>
          </a:xfrm>
          <a:prstGeom prst="rect">
            <a:avLst/>
          </a:prstGeom>
        </p:spPr>
      </p:pic>
    </p:spTree>
  </p:cSld>
  <p:clrMapOvr>
    <a:masterClrMapping/>
  </p:clrMapOvr>
  <p:transition advClick="0" advTm="5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823" fill="hold"/>
                                        <p:tgtEl>
                                          <p:spTgt spid="10"/>
                                        </p:tgtEl>
                                      </p:cBhvr>
                                    </p:cmd>
                                  </p:childTnLst>
                                </p:cTn>
                              </p:par>
                              <p:par>
                                <p:cTn id="7" presetID="1" presetClass="entr" presetSubtype="0" fill="hold" grpId="0" nodeType="withEffect">
                                  <p:stCondLst>
                                    <p:cond delay="1000"/>
                                  </p:stCondLst>
                                  <p:childTnLst>
                                    <p:set>
                                      <p:cBhvr>
                                        <p:cTn id="8" dur="1" fill="hold">
                                          <p:stCondLst>
                                            <p:cond delay="0"/>
                                          </p:stCondLst>
                                        </p:cTn>
                                        <p:tgtEl>
                                          <p:spTgt spid="64516"/>
                                        </p:tgtEl>
                                        <p:attrNameLst>
                                          <p:attrName>style.visibility</p:attrName>
                                        </p:attrNameLst>
                                      </p:cBhvr>
                                      <p:to>
                                        <p:strVal val="visible"/>
                                      </p:to>
                                    </p:set>
                                  </p:childTnLst>
                                </p:cTn>
                              </p:par>
                              <p:par>
                                <p:cTn id="9" presetID="22" presetClass="exit" presetSubtype="1" fill="hold" grpId="1" nodeType="withEffect">
                                  <p:stCondLst>
                                    <p:cond delay="9500"/>
                                  </p:stCondLst>
                                  <p:childTnLst>
                                    <p:animEffect transition="out" filter="wipe(up)">
                                      <p:cBhvr>
                                        <p:cTn id="10" dur="1000"/>
                                        <p:tgtEl>
                                          <p:spTgt spid="64516"/>
                                        </p:tgtEl>
                                      </p:cBhvr>
                                    </p:animEffect>
                                    <p:set>
                                      <p:cBhvr>
                                        <p:cTn id="11" dur="1" fill="hold">
                                          <p:stCondLst>
                                            <p:cond delay="999"/>
                                          </p:stCondLst>
                                        </p:cTn>
                                        <p:tgtEl>
                                          <p:spTgt spid="64516"/>
                                        </p:tgtEl>
                                        <p:attrNameLst>
                                          <p:attrName>style.visibility</p:attrName>
                                        </p:attrNameLst>
                                      </p:cBhvr>
                                      <p:to>
                                        <p:strVal val="hidden"/>
                                      </p:to>
                                    </p:set>
                                  </p:childTnLst>
                                </p:cTn>
                              </p:par>
                              <p:par>
                                <p:cTn id="12" presetID="1" presetClass="entr" presetSubtype="0" fill="hold" grpId="0" nodeType="withEffect">
                                  <p:stCondLst>
                                    <p:cond delay="10000"/>
                                  </p:stCondLst>
                                  <p:childTnLst>
                                    <p:set>
                                      <p:cBhvr>
                                        <p:cTn id="13" dur="1" fill="hold">
                                          <p:stCondLst>
                                            <p:cond delay="0"/>
                                          </p:stCondLst>
                                        </p:cTn>
                                        <p:tgtEl>
                                          <p:spTgt spid="64517"/>
                                        </p:tgtEl>
                                        <p:attrNameLst>
                                          <p:attrName>style.visibility</p:attrName>
                                        </p:attrNameLst>
                                      </p:cBhvr>
                                      <p:to>
                                        <p:strVal val="visible"/>
                                      </p:to>
                                    </p:set>
                                  </p:childTnLst>
                                </p:cTn>
                              </p:par>
                              <p:par>
                                <p:cTn id="14" presetID="22" presetClass="exit" presetSubtype="1" fill="hold" grpId="1" nodeType="withEffect">
                                  <p:stCondLst>
                                    <p:cond delay="41000"/>
                                  </p:stCondLst>
                                  <p:childTnLst>
                                    <p:animEffect transition="out" filter="wipe(up)">
                                      <p:cBhvr>
                                        <p:cTn id="15" dur="1000"/>
                                        <p:tgtEl>
                                          <p:spTgt spid="64517"/>
                                        </p:tgtEl>
                                      </p:cBhvr>
                                    </p:animEffect>
                                    <p:set>
                                      <p:cBhvr>
                                        <p:cTn id="16" dur="1" fill="hold">
                                          <p:stCondLst>
                                            <p:cond delay="999"/>
                                          </p:stCondLst>
                                        </p:cTn>
                                        <p:tgtEl>
                                          <p:spTgt spid="64517"/>
                                        </p:tgtEl>
                                        <p:attrNameLst>
                                          <p:attrName>style.visibility</p:attrName>
                                        </p:attrNameLst>
                                      </p:cBhvr>
                                      <p:to>
                                        <p:strVal val="hidden"/>
                                      </p:to>
                                    </p:set>
                                  </p:childTnLst>
                                </p:cTn>
                              </p:par>
                              <p:par>
                                <p:cTn id="17" presetID="1" presetClass="entr" presetSubtype="0" fill="hold" grpId="0" nodeType="withEffect">
                                  <p:stCondLst>
                                    <p:cond delay="42000"/>
                                  </p:stCondLst>
                                  <p:childTnLst>
                                    <p:set>
                                      <p:cBhvr>
                                        <p:cTn id="18" dur="1" fill="hold">
                                          <p:stCondLst>
                                            <p:cond delay="0"/>
                                          </p:stCondLst>
                                        </p:cTn>
                                        <p:tgtEl>
                                          <p:spTgt spid="645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64516" grpId="0" animBg="1"/>
      <p:bldP spid="64516" grpId="1" animBg="1"/>
      <p:bldP spid="64517" grpId="0" animBg="1"/>
      <p:bldP spid="64517" grpId="1" animBg="1"/>
      <p:bldP spid="645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9"/>
          <p:cNvPicPr>
            <a:picLocks noChangeAspect="1" noChangeArrowheads="1"/>
          </p:cNvPicPr>
          <p:nvPr/>
        </p:nvPicPr>
        <p:blipFill>
          <a:blip r:embed="rId4" cstate="print"/>
          <a:srcRect/>
          <a:stretch>
            <a:fillRect/>
          </a:stretch>
        </p:blipFill>
        <p:spPr bwMode="auto">
          <a:xfrm>
            <a:off x="0" y="0"/>
            <a:ext cx="9104313" cy="1152525"/>
          </a:xfrm>
          <a:prstGeom prst="rect">
            <a:avLst/>
          </a:prstGeom>
          <a:noFill/>
          <a:ln w="9525">
            <a:noFill/>
            <a:miter lim="800000"/>
            <a:headEnd/>
            <a:tailEnd/>
          </a:ln>
        </p:spPr>
      </p:pic>
      <p:sp>
        <p:nvSpPr>
          <p:cNvPr id="38915" name="TextBox 4"/>
          <p:cNvSpPr txBox="1">
            <a:spLocks noChangeArrowheads="1"/>
          </p:cNvSpPr>
          <p:nvPr/>
        </p:nvSpPr>
        <p:spPr bwMode="auto">
          <a:xfrm>
            <a:off x="0" y="0"/>
            <a:ext cx="7059613" cy="861774"/>
          </a:xfrm>
          <a:prstGeom prst="rect">
            <a:avLst/>
          </a:prstGeom>
          <a:noFill/>
          <a:ln w="9525">
            <a:noFill/>
            <a:miter lim="800000"/>
            <a:headEnd/>
            <a:tailEnd/>
          </a:ln>
        </p:spPr>
        <p:txBody>
          <a:bodyPr>
            <a:spAutoFit/>
          </a:bodyPr>
          <a:lstStyle/>
          <a:p>
            <a:pPr defTabSz="457200"/>
            <a:r>
              <a:rPr lang="en-US" sz="3400" b="1" dirty="0">
                <a:solidFill>
                  <a:schemeClr val="bg1"/>
                </a:solidFill>
              </a:rPr>
              <a:t>Visual Controls</a:t>
            </a:r>
          </a:p>
          <a:p>
            <a:pPr defTabSz="457200"/>
            <a:r>
              <a:rPr lang="en-US" sz="1600" b="1" dirty="0" smtClean="0">
                <a:solidFill>
                  <a:schemeClr val="bg1"/>
                </a:solidFill>
              </a:rPr>
              <a:t>(VCs</a:t>
            </a:r>
            <a:r>
              <a:rPr lang="en-US" sz="1600" b="1" dirty="0">
                <a:solidFill>
                  <a:schemeClr val="bg1"/>
                </a:solidFill>
              </a:rPr>
              <a:t>, Visual Workplace, </a:t>
            </a:r>
            <a:r>
              <a:rPr lang="en-US" sz="1600" b="1" dirty="0" smtClean="0">
                <a:solidFill>
                  <a:schemeClr val="bg1"/>
                </a:solidFill>
              </a:rPr>
              <a:t>AIB)</a:t>
            </a:r>
            <a:endParaRPr lang="en-US" sz="1600" b="1" dirty="0">
              <a:solidFill>
                <a:schemeClr val="bg1"/>
              </a:solidFill>
            </a:endParaRPr>
          </a:p>
        </p:txBody>
      </p:sp>
      <p:sp>
        <p:nvSpPr>
          <p:cNvPr id="38916" name="Rectangle 4"/>
          <p:cNvSpPr>
            <a:spLocks noChangeArrowheads="1"/>
          </p:cNvSpPr>
          <p:nvPr/>
        </p:nvSpPr>
        <p:spPr bwMode="auto">
          <a:xfrm>
            <a:off x="152400" y="1219200"/>
            <a:ext cx="4572000" cy="838200"/>
          </a:xfrm>
          <a:prstGeom prst="rect">
            <a:avLst/>
          </a:prstGeom>
          <a:noFill/>
          <a:ln w="9525">
            <a:solidFill>
              <a:schemeClr val="tx1"/>
            </a:solidFill>
            <a:miter lim="800000"/>
            <a:headEnd/>
            <a:tailEnd/>
          </a:ln>
        </p:spPr>
        <p:txBody>
          <a:bodyPr/>
          <a:lstStyle/>
          <a:p>
            <a:pPr marL="342900" indent="-342900" eaLnBrk="0" hangingPunct="0">
              <a:spcBef>
                <a:spcPct val="20000"/>
              </a:spcBef>
            </a:pPr>
            <a:r>
              <a:rPr lang="en-US" sz="1600" b="1" dirty="0"/>
              <a:t>Definition:</a:t>
            </a:r>
          </a:p>
          <a:p>
            <a:pPr marL="342900" indent="-342900" eaLnBrk="0" hangingPunct="0">
              <a:spcBef>
                <a:spcPct val="20000"/>
              </a:spcBef>
            </a:pPr>
            <a:r>
              <a:rPr lang="en-US" sz="1100" dirty="0"/>
              <a:t>Visual Controls are </a:t>
            </a:r>
            <a:r>
              <a:rPr lang="en-US" sz="1100" dirty="0" smtClean="0"/>
              <a:t>indicators </a:t>
            </a:r>
            <a:r>
              <a:rPr lang="en-US" sz="1100" dirty="0"/>
              <a:t>or </a:t>
            </a:r>
            <a:r>
              <a:rPr lang="en-US" sz="1100" dirty="0" smtClean="0"/>
              <a:t>reminders </a:t>
            </a:r>
            <a:r>
              <a:rPr lang="en-US" sz="1100" dirty="0"/>
              <a:t>that </a:t>
            </a:r>
            <a:r>
              <a:rPr lang="en-US" sz="1100" dirty="0" smtClean="0"/>
              <a:t>provide critical information  </a:t>
            </a:r>
            <a:r>
              <a:rPr lang="en-US" sz="1100" dirty="0"/>
              <a:t>at the point of </a:t>
            </a:r>
            <a:r>
              <a:rPr lang="en-US" sz="1100" dirty="0" smtClean="0"/>
              <a:t>use to encourage CCM and our customers to </a:t>
            </a:r>
            <a:r>
              <a:rPr lang="en-US" sz="1100" dirty="0"/>
              <a:t>act </a:t>
            </a:r>
            <a:r>
              <a:rPr lang="en-US" sz="1100" dirty="0" smtClean="0"/>
              <a:t>in </a:t>
            </a:r>
            <a:r>
              <a:rPr lang="en-US" sz="1100" dirty="0"/>
              <a:t>a standard </a:t>
            </a:r>
            <a:r>
              <a:rPr lang="en-US" sz="1100" dirty="0" smtClean="0"/>
              <a:t>way.</a:t>
            </a:r>
            <a:endParaRPr lang="en-US" sz="1100" dirty="0"/>
          </a:p>
          <a:p>
            <a:pPr marL="342900" indent="-342900" eaLnBrk="0" hangingPunct="0">
              <a:spcBef>
                <a:spcPct val="20000"/>
              </a:spcBef>
            </a:pPr>
            <a:endParaRPr lang="en-US" sz="1100" dirty="0"/>
          </a:p>
          <a:p>
            <a:pPr marL="342900" indent="-342900" eaLnBrk="0" hangingPunct="0">
              <a:spcBef>
                <a:spcPct val="20000"/>
              </a:spcBef>
            </a:pPr>
            <a:r>
              <a:rPr lang="en-US" sz="2800" dirty="0" smtClean="0"/>
              <a:t> </a:t>
            </a:r>
            <a:endParaRPr lang="en-US" sz="2800" dirty="0"/>
          </a:p>
          <a:p>
            <a:pPr marL="342900" indent="-342900" eaLnBrk="0" hangingPunct="0">
              <a:spcBef>
                <a:spcPct val="20000"/>
              </a:spcBef>
            </a:pPr>
            <a:endParaRPr lang="en-US" sz="2800" dirty="0"/>
          </a:p>
          <a:p>
            <a:pPr marL="342900" indent="-342900" eaLnBrk="0" hangingPunct="0">
              <a:spcBef>
                <a:spcPct val="20000"/>
              </a:spcBef>
            </a:pPr>
            <a:endParaRPr lang="en-US" sz="1400" dirty="0"/>
          </a:p>
        </p:txBody>
      </p:sp>
      <p:sp>
        <p:nvSpPr>
          <p:cNvPr id="38917" name="Rectangle 5"/>
          <p:cNvSpPr>
            <a:spLocks noChangeArrowheads="1"/>
          </p:cNvSpPr>
          <p:nvPr/>
        </p:nvSpPr>
        <p:spPr bwMode="auto">
          <a:xfrm>
            <a:off x="152400" y="2143125"/>
            <a:ext cx="4572000" cy="1743075"/>
          </a:xfrm>
          <a:prstGeom prst="rect">
            <a:avLst/>
          </a:prstGeom>
          <a:noFill/>
          <a:ln w="9525">
            <a:solidFill>
              <a:schemeClr val="tx1"/>
            </a:solidFill>
            <a:miter lim="800000"/>
            <a:headEnd/>
            <a:tailEnd/>
          </a:ln>
        </p:spPr>
        <p:txBody>
          <a:bodyPr/>
          <a:lstStyle/>
          <a:p>
            <a:pPr marL="342900" indent="-342900" eaLnBrk="0" hangingPunct="0">
              <a:spcBef>
                <a:spcPct val="20000"/>
              </a:spcBef>
            </a:pPr>
            <a:r>
              <a:rPr lang="en-US" sz="1600" b="1" dirty="0" smtClean="0"/>
              <a:t>Application:</a:t>
            </a:r>
          </a:p>
          <a:p>
            <a:pPr marL="342900" indent="-342900" eaLnBrk="0" hangingPunct="0">
              <a:spcBef>
                <a:spcPct val="20000"/>
              </a:spcBef>
            </a:pPr>
            <a:r>
              <a:rPr lang="en-US" sz="1100" dirty="0" smtClean="0"/>
              <a:t>Written instructions and signs are helpful, but minimal text  should be used when creating them, as pictures are most effective. VCs typically take 4 steps (or less) to perform.</a:t>
            </a:r>
            <a:endParaRPr lang="en-US" sz="1100" dirty="0"/>
          </a:p>
          <a:p>
            <a:pPr marL="342900" indent="-342900" eaLnBrk="0" hangingPunct="0">
              <a:spcBef>
                <a:spcPct val="20000"/>
              </a:spcBef>
            </a:pPr>
            <a:endParaRPr lang="en-US" sz="900" b="1" i="1" dirty="0" smtClean="0"/>
          </a:p>
          <a:p>
            <a:pPr marL="342900" indent="-342900" eaLnBrk="0" hangingPunct="0">
              <a:spcBef>
                <a:spcPct val="20000"/>
              </a:spcBef>
            </a:pPr>
            <a:endParaRPr lang="en-US" sz="900" b="1" i="1" dirty="0" smtClean="0"/>
          </a:p>
          <a:p>
            <a:pPr marL="342900" indent="-342900" eaLnBrk="0" hangingPunct="0">
              <a:spcBef>
                <a:spcPct val="20000"/>
              </a:spcBef>
            </a:pPr>
            <a:r>
              <a:rPr lang="en-US" sz="900" b="1" i="1" dirty="0" smtClean="0"/>
              <a:t>NOTE</a:t>
            </a:r>
            <a:r>
              <a:rPr lang="en-US" sz="900" b="1" i="1" dirty="0"/>
              <a:t>: For critical operational processes that require greater than </a:t>
            </a:r>
            <a:r>
              <a:rPr lang="en-US" sz="900" b="1" i="1" dirty="0" smtClean="0"/>
              <a:t>4 </a:t>
            </a:r>
            <a:r>
              <a:rPr lang="en-US" sz="900" b="1" i="1" dirty="0"/>
              <a:t>instructional steps to perform, an SOP may be required. (See “</a:t>
            </a:r>
            <a:r>
              <a:rPr lang="en-US" sz="900" b="1" i="1" dirty="0" smtClean="0"/>
              <a:t>Standard Operating Procedure”)</a:t>
            </a:r>
            <a:endParaRPr lang="en-US" sz="900" b="1" i="1" dirty="0"/>
          </a:p>
          <a:p>
            <a:pPr marL="342900" indent="-342900" eaLnBrk="0" hangingPunct="0">
              <a:spcBef>
                <a:spcPct val="20000"/>
              </a:spcBef>
            </a:pPr>
            <a:endParaRPr lang="en-US" sz="1200" dirty="0"/>
          </a:p>
          <a:p>
            <a:pPr marL="342900" indent="-342900" eaLnBrk="0" hangingPunct="0">
              <a:spcBef>
                <a:spcPct val="20000"/>
              </a:spcBef>
            </a:pPr>
            <a:endParaRPr lang="en-US" sz="1200" b="1" dirty="0"/>
          </a:p>
        </p:txBody>
      </p:sp>
      <p:sp>
        <p:nvSpPr>
          <p:cNvPr id="38918" name="Rectangle 6"/>
          <p:cNvSpPr>
            <a:spLocks noChangeArrowheads="1"/>
          </p:cNvSpPr>
          <p:nvPr/>
        </p:nvSpPr>
        <p:spPr bwMode="auto">
          <a:xfrm>
            <a:off x="152400" y="3962400"/>
            <a:ext cx="4572000" cy="1143000"/>
          </a:xfrm>
          <a:prstGeom prst="rect">
            <a:avLst/>
          </a:prstGeom>
          <a:noFill/>
          <a:ln w="9525">
            <a:solidFill>
              <a:schemeClr val="tx1"/>
            </a:solidFill>
            <a:miter lim="800000"/>
            <a:headEnd/>
            <a:tailEnd/>
          </a:ln>
        </p:spPr>
        <p:txBody>
          <a:bodyPr/>
          <a:lstStyle/>
          <a:p>
            <a:pPr marL="342900" indent="-342900" eaLnBrk="0" hangingPunct="0">
              <a:spcBef>
                <a:spcPct val="20000"/>
              </a:spcBef>
            </a:pPr>
            <a:r>
              <a:rPr lang="en-US" sz="1600" b="1" dirty="0"/>
              <a:t>Purpose:</a:t>
            </a:r>
          </a:p>
          <a:p>
            <a:pPr marL="342900" indent="-342900" eaLnBrk="0" hangingPunct="0">
              <a:spcBef>
                <a:spcPct val="20000"/>
              </a:spcBef>
            </a:pPr>
            <a:r>
              <a:rPr lang="en-US" sz="1100" dirty="0" smtClean="0"/>
              <a:t>VCs help answer questions when new to area or no one is around to ask. They are directed at who is responsible for following the instructions. </a:t>
            </a:r>
          </a:p>
          <a:p>
            <a:pPr marL="342900" indent="-342900" eaLnBrk="0" hangingPunct="0">
              <a:spcBef>
                <a:spcPct val="20000"/>
              </a:spcBef>
            </a:pPr>
            <a:r>
              <a:rPr lang="en-US" sz="1100" dirty="0" smtClean="0"/>
              <a:t>VCs help to ensure that all critical processes are performed in the same way to maintain or improve quality animal care across the department.</a:t>
            </a:r>
            <a:r>
              <a:rPr lang="en-US" sz="1100" i="1" dirty="0" smtClean="0"/>
              <a:t> </a:t>
            </a:r>
          </a:p>
          <a:p>
            <a:pPr marL="342900" indent="-342900" eaLnBrk="0" hangingPunct="0">
              <a:spcBef>
                <a:spcPct val="20000"/>
              </a:spcBef>
            </a:pPr>
            <a:endParaRPr lang="en-US" sz="1100" dirty="0"/>
          </a:p>
          <a:p>
            <a:pPr marL="342900" indent="-342900" eaLnBrk="0" hangingPunct="0">
              <a:spcBef>
                <a:spcPct val="20000"/>
              </a:spcBef>
            </a:pPr>
            <a:r>
              <a:rPr lang="en-US" sz="1200" b="1" dirty="0"/>
              <a:t>  </a:t>
            </a:r>
          </a:p>
          <a:p>
            <a:pPr marL="342900" indent="-342900" eaLnBrk="0" hangingPunct="0">
              <a:spcBef>
                <a:spcPct val="20000"/>
              </a:spcBef>
            </a:pPr>
            <a:endParaRPr lang="en-US" sz="2800" dirty="0"/>
          </a:p>
        </p:txBody>
      </p:sp>
      <p:pic>
        <p:nvPicPr>
          <p:cNvPr id="38919" name="Picture 7"/>
          <p:cNvPicPr>
            <a:picLocks noChangeAspect="1" noChangeArrowheads="1"/>
          </p:cNvPicPr>
          <p:nvPr/>
        </p:nvPicPr>
        <p:blipFill>
          <a:blip r:embed="rId5" cstate="print"/>
          <a:srcRect l="29375" t="14063" r="18124" b="36719"/>
          <a:stretch>
            <a:fillRect/>
          </a:stretch>
        </p:blipFill>
        <p:spPr bwMode="auto">
          <a:xfrm>
            <a:off x="6781800" y="2362200"/>
            <a:ext cx="1871663" cy="1638416"/>
          </a:xfrm>
          <a:prstGeom prst="rect">
            <a:avLst/>
          </a:prstGeom>
          <a:noFill/>
          <a:ln w="9525">
            <a:noFill/>
            <a:miter lim="800000"/>
            <a:headEnd/>
            <a:tailEnd/>
          </a:ln>
        </p:spPr>
      </p:pic>
      <p:pic>
        <p:nvPicPr>
          <p:cNvPr id="38933" name="Picture 2" descr="\\Dfa19\ccmlean$\Lean Boosting\Images Quotes Articles Slides\Visual_Controls\Room_Kanbans.jpg"/>
          <p:cNvPicPr>
            <a:picLocks noChangeAspect="1" noChangeArrowheads="1"/>
          </p:cNvPicPr>
          <p:nvPr/>
        </p:nvPicPr>
        <p:blipFill>
          <a:blip r:embed="rId6" cstate="print"/>
          <a:srcRect l="6276" t="22414" r="17783" b="17241"/>
          <a:stretch>
            <a:fillRect/>
          </a:stretch>
        </p:blipFill>
        <p:spPr bwMode="auto">
          <a:xfrm>
            <a:off x="5029200" y="1371600"/>
            <a:ext cx="1600200" cy="1454150"/>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l="27735" t="25001" r="13672" b="17187"/>
          <a:stretch>
            <a:fillRect/>
          </a:stretch>
        </p:blipFill>
        <p:spPr bwMode="auto">
          <a:xfrm>
            <a:off x="5181600" y="4165092"/>
            <a:ext cx="3124200" cy="2311908"/>
          </a:xfrm>
          <a:prstGeom prst="rect">
            <a:avLst/>
          </a:prstGeom>
          <a:noFill/>
          <a:ln w="9525">
            <a:solidFill>
              <a:schemeClr val="tx1"/>
            </a:solidFill>
            <a:miter lim="800000"/>
            <a:headEnd/>
            <a:tailEnd/>
          </a:ln>
        </p:spPr>
      </p:pic>
      <p:pic>
        <p:nvPicPr>
          <p:cNvPr id="10" name="Slide 4.wav">
            <a:hlinkClick r:id="" action="ppaction://media"/>
          </p:cNvPr>
          <p:cNvPicPr>
            <a:picLocks noRot="1" noChangeAspect="1"/>
          </p:cNvPicPr>
          <p:nvPr>
            <a:audioFile r:link="rId1"/>
          </p:nvPr>
        </p:nvPicPr>
        <p:blipFill>
          <a:blip r:embed="rId8" cstate="print"/>
          <a:stretch>
            <a:fillRect/>
          </a:stretch>
        </p:blipFill>
        <p:spPr>
          <a:xfrm>
            <a:off x="152400" y="838200"/>
            <a:ext cx="304800" cy="304800"/>
          </a:xfrm>
          <a:prstGeom prst="rect">
            <a:avLst/>
          </a:prstGeom>
        </p:spPr>
      </p:pic>
    </p:spTree>
  </p:cSld>
  <p:clrMapOvr>
    <a:masterClrMapping/>
  </p:clrMapOvr>
  <p:transition advClick="0"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077" fill="hold"/>
                                        <p:tgtEl>
                                          <p:spTgt spid="10"/>
                                        </p:tgtEl>
                                      </p:cBhvr>
                                    </p:cmd>
                                  </p:childTnLst>
                                </p:cTn>
                              </p:par>
                              <p:par>
                                <p:cTn id="7" presetID="1" presetClass="entr" presetSubtype="0" fill="hold" grpId="0" nodeType="withEffect">
                                  <p:stCondLst>
                                    <p:cond delay="1000"/>
                                  </p:stCondLst>
                                  <p:childTnLst>
                                    <p:set>
                                      <p:cBhvr>
                                        <p:cTn id="8" dur="1" fill="hold">
                                          <p:stCondLst>
                                            <p:cond delay="0"/>
                                          </p:stCondLst>
                                        </p:cTn>
                                        <p:tgtEl>
                                          <p:spTgt spid="38916"/>
                                        </p:tgtEl>
                                        <p:attrNameLst>
                                          <p:attrName>style.visibility</p:attrName>
                                        </p:attrNameLst>
                                      </p:cBhvr>
                                      <p:to>
                                        <p:strVal val="visible"/>
                                      </p:to>
                                    </p:set>
                                  </p:childTnLst>
                                </p:cTn>
                              </p:par>
                              <p:par>
                                <p:cTn id="9" presetID="22" presetClass="exit" presetSubtype="1" fill="hold" grpId="1" nodeType="withEffect">
                                  <p:stCondLst>
                                    <p:cond delay="11000"/>
                                  </p:stCondLst>
                                  <p:childTnLst>
                                    <p:animEffect transition="out" filter="wipe(up)">
                                      <p:cBhvr>
                                        <p:cTn id="10" dur="1000"/>
                                        <p:tgtEl>
                                          <p:spTgt spid="38916"/>
                                        </p:tgtEl>
                                      </p:cBhvr>
                                    </p:animEffect>
                                    <p:set>
                                      <p:cBhvr>
                                        <p:cTn id="11" dur="1" fill="hold">
                                          <p:stCondLst>
                                            <p:cond delay="999"/>
                                          </p:stCondLst>
                                        </p:cTn>
                                        <p:tgtEl>
                                          <p:spTgt spid="38916"/>
                                        </p:tgtEl>
                                        <p:attrNameLst>
                                          <p:attrName>style.visibility</p:attrName>
                                        </p:attrNameLst>
                                      </p:cBhvr>
                                      <p:to>
                                        <p:strVal val="hidden"/>
                                      </p:to>
                                    </p:set>
                                  </p:childTnLst>
                                </p:cTn>
                              </p:par>
                              <p:par>
                                <p:cTn id="12" presetID="1" presetClass="entr" presetSubtype="0" fill="hold" grpId="0" nodeType="withEffect">
                                  <p:stCondLst>
                                    <p:cond delay="12000"/>
                                  </p:stCondLst>
                                  <p:childTnLst>
                                    <p:set>
                                      <p:cBhvr>
                                        <p:cTn id="13" dur="1" fill="hold">
                                          <p:stCondLst>
                                            <p:cond delay="0"/>
                                          </p:stCondLst>
                                        </p:cTn>
                                        <p:tgtEl>
                                          <p:spTgt spid="38917"/>
                                        </p:tgtEl>
                                        <p:attrNameLst>
                                          <p:attrName>style.visibility</p:attrName>
                                        </p:attrNameLst>
                                      </p:cBhvr>
                                      <p:to>
                                        <p:strVal val="visible"/>
                                      </p:to>
                                    </p:set>
                                  </p:childTnLst>
                                </p:cTn>
                              </p:par>
                              <p:par>
                                <p:cTn id="14" presetID="22" presetClass="exit" presetSubtype="1" fill="hold" grpId="1" nodeType="withEffect">
                                  <p:stCondLst>
                                    <p:cond delay="23000"/>
                                  </p:stCondLst>
                                  <p:childTnLst>
                                    <p:animEffect transition="out" filter="wipe(up)">
                                      <p:cBhvr>
                                        <p:cTn id="15" dur="1000"/>
                                        <p:tgtEl>
                                          <p:spTgt spid="38917"/>
                                        </p:tgtEl>
                                      </p:cBhvr>
                                    </p:animEffect>
                                    <p:set>
                                      <p:cBhvr>
                                        <p:cTn id="16" dur="1" fill="hold">
                                          <p:stCondLst>
                                            <p:cond delay="999"/>
                                          </p:stCondLst>
                                        </p:cTn>
                                        <p:tgtEl>
                                          <p:spTgt spid="38917"/>
                                        </p:tgtEl>
                                        <p:attrNameLst>
                                          <p:attrName>style.visibility</p:attrName>
                                        </p:attrNameLst>
                                      </p:cBhvr>
                                      <p:to>
                                        <p:strVal val="hidden"/>
                                      </p:to>
                                    </p:set>
                                  </p:childTnLst>
                                </p:cTn>
                              </p:par>
                              <p:par>
                                <p:cTn id="17" presetID="1" presetClass="entr" presetSubtype="0" fill="hold" grpId="0" nodeType="withEffect">
                                  <p:stCondLst>
                                    <p:cond delay="24000"/>
                                  </p:stCondLst>
                                  <p:childTnLst>
                                    <p:set>
                                      <p:cBhvr>
                                        <p:cTn id="18" dur="1" fill="hold">
                                          <p:stCondLst>
                                            <p:cond delay="0"/>
                                          </p:stCondLst>
                                        </p:cTn>
                                        <p:tgtEl>
                                          <p:spTgt spid="38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9"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bldLst>
      <p:bldP spid="38916" grpId="0" animBg="1"/>
      <p:bldP spid="38916" grpId="1" animBg="1"/>
      <p:bldP spid="38917" grpId="0" animBg="1"/>
      <p:bldP spid="38917" grpId="1" animBg="1"/>
      <p:bldP spid="389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9219" name="TextBox 4"/>
          <p:cNvSpPr txBox="1">
            <a:spLocks noChangeArrowheads="1"/>
          </p:cNvSpPr>
          <p:nvPr/>
        </p:nvSpPr>
        <p:spPr bwMode="auto">
          <a:xfrm>
            <a:off x="0" y="0"/>
            <a:ext cx="7059613" cy="1128713"/>
          </a:xfrm>
          <a:prstGeom prst="rect">
            <a:avLst/>
          </a:prstGeom>
          <a:noFill/>
          <a:ln w="9525">
            <a:noFill/>
            <a:miter lim="800000"/>
            <a:headEnd/>
            <a:tailEnd/>
          </a:ln>
        </p:spPr>
        <p:txBody>
          <a:bodyPr>
            <a:spAutoFit/>
          </a:bodyPr>
          <a:lstStyle/>
          <a:p>
            <a:pPr defTabSz="457200"/>
            <a:r>
              <a:rPr lang="en-US" sz="3200" b="1">
                <a:solidFill>
                  <a:schemeClr val="bg1"/>
                </a:solidFill>
              </a:rPr>
              <a:t>Kanban</a:t>
            </a:r>
          </a:p>
          <a:p>
            <a:pPr defTabSz="457200"/>
            <a:endParaRPr lang="en-US" sz="1600" b="1">
              <a:solidFill>
                <a:schemeClr val="bg1"/>
              </a:solidFill>
            </a:endParaRPr>
          </a:p>
          <a:p>
            <a:pPr defTabSz="457200"/>
            <a:endParaRPr lang="en-US" sz="2000" b="1">
              <a:solidFill>
                <a:schemeClr val="bg1"/>
              </a:solidFill>
            </a:endParaRPr>
          </a:p>
        </p:txBody>
      </p:sp>
      <p:sp>
        <p:nvSpPr>
          <p:cNvPr id="9220" name="Rectangle 5"/>
          <p:cNvSpPr>
            <a:spLocks noChangeArrowheads="1"/>
          </p:cNvSpPr>
          <p:nvPr/>
        </p:nvSpPr>
        <p:spPr bwMode="auto">
          <a:xfrm>
            <a:off x="381000" y="1295400"/>
            <a:ext cx="4191000" cy="1219200"/>
          </a:xfrm>
          <a:prstGeom prst="rect">
            <a:avLst/>
          </a:prstGeom>
          <a:noFill/>
          <a:ln w="9525">
            <a:solidFill>
              <a:schemeClr val="accent2"/>
            </a:solidFill>
            <a:miter lim="800000"/>
            <a:headEnd/>
            <a:tailEnd/>
          </a:ln>
        </p:spPr>
        <p:txBody>
          <a:bodyPr/>
          <a:lstStyle/>
          <a:p>
            <a:pPr marL="342900" indent="-342900">
              <a:spcBef>
                <a:spcPct val="20000"/>
              </a:spcBef>
            </a:pPr>
            <a:r>
              <a:rPr lang="en-US" sz="1400" b="1" dirty="0"/>
              <a:t>Definition:</a:t>
            </a:r>
            <a:endParaRPr lang="en-US" sz="1400" dirty="0"/>
          </a:p>
          <a:p>
            <a:pPr marL="342900" indent="-342900">
              <a:spcBef>
                <a:spcPct val="20000"/>
              </a:spcBef>
            </a:pPr>
            <a:r>
              <a:rPr lang="en-US" sz="1200" dirty="0"/>
              <a:t>A </a:t>
            </a:r>
            <a:r>
              <a:rPr lang="en-US" sz="1200" dirty="0" err="1"/>
              <a:t>Kanban</a:t>
            </a:r>
            <a:r>
              <a:rPr lang="en-US" sz="1200" dirty="0"/>
              <a:t> is the </a:t>
            </a:r>
            <a:r>
              <a:rPr lang="en-US" sz="1200" b="1" u="sng" dirty="0"/>
              <a:t>visual signal in an MRS system </a:t>
            </a:r>
            <a:r>
              <a:rPr lang="en-US" sz="1200" dirty="0"/>
              <a:t>that is </a:t>
            </a:r>
            <a:r>
              <a:rPr lang="en-US" sz="1200" dirty="0" smtClean="0"/>
              <a:t>triggered </a:t>
            </a:r>
            <a:r>
              <a:rPr lang="en-US" sz="1200" dirty="0"/>
              <a:t>by a depletion of product, a need for attention, assistance,  parts, or a need for additional inventory.</a:t>
            </a:r>
            <a:r>
              <a:rPr lang="en-US" sz="1200" i="1" dirty="0"/>
              <a:t> </a:t>
            </a:r>
            <a:r>
              <a:rPr lang="en-US" sz="1200" dirty="0"/>
              <a:t>The term is Japanese for “signal” or “signboard.” </a:t>
            </a:r>
          </a:p>
          <a:p>
            <a:pPr marL="342900" indent="-342900">
              <a:spcBef>
                <a:spcPct val="20000"/>
              </a:spcBef>
            </a:pPr>
            <a:endParaRPr lang="en-US" sz="1200" dirty="0"/>
          </a:p>
          <a:p>
            <a:pPr marL="342900" indent="-342900">
              <a:spcBef>
                <a:spcPct val="20000"/>
              </a:spcBef>
            </a:pPr>
            <a:endParaRPr lang="en-US" sz="1400" dirty="0"/>
          </a:p>
        </p:txBody>
      </p:sp>
      <p:sp>
        <p:nvSpPr>
          <p:cNvPr id="9221" name="Rectangle 6"/>
          <p:cNvSpPr>
            <a:spLocks noChangeArrowheads="1"/>
          </p:cNvSpPr>
          <p:nvPr/>
        </p:nvSpPr>
        <p:spPr bwMode="auto">
          <a:xfrm>
            <a:off x="381000" y="2819400"/>
            <a:ext cx="4191000" cy="1447800"/>
          </a:xfrm>
          <a:prstGeom prst="rect">
            <a:avLst/>
          </a:prstGeom>
          <a:noFill/>
          <a:ln w="9525">
            <a:solidFill>
              <a:schemeClr val="accent2"/>
            </a:solidFill>
            <a:miter lim="800000"/>
            <a:headEnd/>
            <a:tailEnd/>
          </a:ln>
        </p:spPr>
        <p:txBody>
          <a:bodyPr/>
          <a:lstStyle/>
          <a:p>
            <a:pPr marL="342900" indent="-342900">
              <a:spcBef>
                <a:spcPct val="20000"/>
              </a:spcBef>
            </a:pPr>
            <a:r>
              <a:rPr lang="en-US" sz="1400" b="1" dirty="0"/>
              <a:t>Application:</a:t>
            </a:r>
          </a:p>
          <a:p>
            <a:pPr marL="342900" indent="-342900">
              <a:spcBef>
                <a:spcPct val="20000"/>
              </a:spcBef>
            </a:pPr>
            <a:r>
              <a:rPr lang="en-US" sz="1200" dirty="0" err="1"/>
              <a:t>Kanban</a:t>
            </a:r>
            <a:r>
              <a:rPr lang="en-US" sz="1200" dirty="0"/>
              <a:t> signals are used at CCM to indicate WHEN items need to be replenished or WHEN actions need to be taken and can be found wherever supplies are needed</a:t>
            </a:r>
            <a:r>
              <a:rPr lang="en-US" sz="1200" dirty="0" smtClean="0"/>
              <a:t>.</a:t>
            </a:r>
          </a:p>
          <a:p>
            <a:pPr marL="342900" indent="-342900">
              <a:spcBef>
                <a:spcPct val="20000"/>
              </a:spcBef>
            </a:pPr>
            <a:r>
              <a:rPr lang="en-US" sz="1200" dirty="0" smtClean="0"/>
              <a:t>Considerations for creating a </a:t>
            </a:r>
            <a:r>
              <a:rPr lang="en-US" sz="1200" dirty="0" err="1" smtClean="0"/>
              <a:t>kanban</a:t>
            </a:r>
            <a:r>
              <a:rPr lang="en-US" sz="1200" dirty="0" smtClean="0"/>
              <a:t> include reorder time, min/max, ordering information, etc.</a:t>
            </a:r>
          </a:p>
          <a:p>
            <a:pPr marL="342900" indent="-342900">
              <a:spcBef>
                <a:spcPct val="20000"/>
              </a:spcBef>
            </a:pPr>
            <a:endParaRPr lang="en-US" sz="2500" dirty="0"/>
          </a:p>
        </p:txBody>
      </p:sp>
      <p:sp>
        <p:nvSpPr>
          <p:cNvPr id="9222" name="Rectangle 7"/>
          <p:cNvSpPr>
            <a:spLocks noChangeArrowheads="1"/>
          </p:cNvSpPr>
          <p:nvPr/>
        </p:nvSpPr>
        <p:spPr bwMode="auto">
          <a:xfrm>
            <a:off x="381000" y="4419600"/>
            <a:ext cx="4191000" cy="1371600"/>
          </a:xfrm>
          <a:prstGeom prst="rect">
            <a:avLst/>
          </a:prstGeom>
          <a:noFill/>
          <a:ln w="9525">
            <a:solidFill>
              <a:schemeClr val="accent2"/>
            </a:solidFill>
            <a:miter lim="800000"/>
            <a:headEnd/>
            <a:tailEnd/>
          </a:ln>
        </p:spPr>
        <p:txBody>
          <a:bodyPr/>
          <a:lstStyle/>
          <a:p>
            <a:pPr marL="342900" indent="-342900">
              <a:spcBef>
                <a:spcPct val="20000"/>
              </a:spcBef>
            </a:pPr>
            <a:r>
              <a:rPr lang="en-US" sz="1400" b="1"/>
              <a:t>Purpose:</a:t>
            </a:r>
          </a:p>
          <a:p>
            <a:pPr marL="342900" indent="-342900">
              <a:spcBef>
                <a:spcPct val="20000"/>
              </a:spcBef>
            </a:pPr>
            <a:r>
              <a:rPr lang="en-US" sz="1200"/>
              <a:t>Kanbans are used to ensure that information or materials are consistently at the point of use so that work can continue and is never interrupted. </a:t>
            </a:r>
          </a:p>
          <a:p>
            <a:pPr marL="342900" indent="-342900">
              <a:spcBef>
                <a:spcPct val="20000"/>
              </a:spcBef>
            </a:pPr>
            <a:endParaRPr lang="en-US" sz="1200"/>
          </a:p>
          <a:p>
            <a:pPr marL="342900" indent="-342900">
              <a:spcBef>
                <a:spcPct val="20000"/>
              </a:spcBef>
            </a:pPr>
            <a:endParaRPr lang="en-US" sz="1400" b="1"/>
          </a:p>
          <a:p>
            <a:pPr marL="342900" indent="-342900">
              <a:spcBef>
                <a:spcPct val="20000"/>
              </a:spcBef>
            </a:pPr>
            <a:endParaRPr lang="en-US" sz="1200"/>
          </a:p>
        </p:txBody>
      </p:sp>
      <p:sp>
        <p:nvSpPr>
          <p:cNvPr id="17" name="Date Placeholder 1"/>
          <p:cNvSpPr>
            <a:spLocks noGrp="1"/>
          </p:cNvSpPr>
          <p:nvPr>
            <p:ph type="dt" sz="quarter" idx="10"/>
          </p:nvPr>
        </p:nvSpPr>
        <p:spPr/>
        <p:txBody>
          <a:bodyPr/>
          <a:lstStyle/>
          <a:p>
            <a:pPr>
              <a:defRPr/>
            </a:pPr>
            <a:r>
              <a:rPr lang="en-US" dirty="0" smtClean="0">
                <a:latin typeface="Arial" charset="0"/>
              </a:rPr>
              <a:t>V2.0</a:t>
            </a:r>
          </a:p>
          <a:p>
            <a:pPr>
              <a:defRPr/>
            </a:pPr>
            <a:r>
              <a:rPr lang="en-US" dirty="0" smtClean="0">
                <a:latin typeface="Arial" charset="0"/>
              </a:rPr>
              <a:t>072715</a:t>
            </a:r>
          </a:p>
        </p:txBody>
      </p:sp>
      <p:pic>
        <p:nvPicPr>
          <p:cNvPr id="2050" name="Picture 2" descr="C:\Users\gmc20\AppData\Local\Microsoft\Windows\Temporary Internet Files\Content.Outlook\CIOGIVG3\IMG_1964.jpg"/>
          <p:cNvPicPr>
            <a:picLocks noChangeAspect="1" noChangeArrowheads="1"/>
          </p:cNvPicPr>
          <p:nvPr/>
        </p:nvPicPr>
        <p:blipFill>
          <a:blip r:embed="rId4" cstate="print"/>
          <a:srcRect/>
          <a:stretch>
            <a:fillRect/>
          </a:stretch>
        </p:blipFill>
        <p:spPr bwMode="auto">
          <a:xfrm>
            <a:off x="6934200" y="3810000"/>
            <a:ext cx="2057400" cy="2743200"/>
          </a:xfrm>
          <a:prstGeom prst="rect">
            <a:avLst/>
          </a:prstGeom>
          <a:noFill/>
        </p:spPr>
      </p:pic>
      <p:pic>
        <p:nvPicPr>
          <p:cNvPr id="10" name="Picture 3" descr="C:\Users\gmc20\AppData\Local\Microsoft\Windows\Temporary Internet Files\Content.Outlook\CIOGIVG3\IMG_0299.jpg"/>
          <p:cNvPicPr>
            <a:picLocks noChangeAspect="1" noChangeArrowheads="1"/>
          </p:cNvPicPr>
          <p:nvPr/>
        </p:nvPicPr>
        <p:blipFill>
          <a:blip r:embed="rId5" cstate="print"/>
          <a:srcRect l="78125" t="37500"/>
          <a:stretch>
            <a:fillRect/>
          </a:stretch>
        </p:blipFill>
        <p:spPr bwMode="auto">
          <a:xfrm>
            <a:off x="5181600" y="3810000"/>
            <a:ext cx="1524000" cy="2775857"/>
          </a:xfrm>
          <a:prstGeom prst="rect">
            <a:avLst/>
          </a:prstGeom>
          <a:noFill/>
          <a:effectLst>
            <a:innerShdw blurRad="63500" dist="50800" dir="2700000">
              <a:prstClr val="black">
                <a:alpha val="50000"/>
              </a:prstClr>
            </a:innerShdw>
          </a:effectLst>
        </p:spPr>
      </p:pic>
      <p:pic>
        <p:nvPicPr>
          <p:cNvPr id="11" name="E72AC41A-6FE7-4F4A-8C99-C4FC8766E0CA" descr="E72AC41A-6FE7-4F4A-8C99-C4FC8766E0CA"/>
          <p:cNvPicPr>
            <a:picLocks noChangeAspect="1" noChangeArrowheads="1"/>
          </p:cNvPicPr>
          <p:nvPr/>
        </p:nvPicPr>
        <p:blipFill>
          <a:blip r:embed="rId6" cstate="print"/>
          <a:srcRect/>
          <a:stretch>
            <a:fillRect/>
          </a:stretch>
        </p:blipFill>
        <p:spPr bwMode="auto">
          <a:xfrm>
            <a:off x="5486400" y="137160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12291" name="TextBox 4"/>
          <p:cNvSpPr txBox="1">
            <a:spLocks noChangeArrowheads="1"/>
          </p:cNvSpPr>
          <p:nvPr/>
        </p:nvSpPr>
        <p:spPr bwMode="auto">
          <a:xfrm>
            <a:off x="0" y="0"/>
            <a:ext cx="7059613" cy="825500"/>
          </a:xfrm>
          <a:prstGeom prst="rect">
            <a:avLst/>
          </a:prstGeom>
          <a:noFill/>
          <a:ln w="9525">
            <a:noFill/>
            <a:miter lim="800000"/>
            <a:headEnd/>
            <a:tailEnd/>
          </a:ln>
        </p:spPr>
        <p:txBody>
          <a:bodyPr>
            <a:spAutoFit/>
          </a:bodyPr>
          <a:lstStyle/>
          <a:p>
            <a:pPr defTabSz="457200"/>
            <a:endParaRPr lang="en-US" sz="1600" b="1">
              <a:solidFill>
                <a:schemeClr val="bg1"/>
              </a:solidFill>
            </a:endParaRPr>
          </a:p>
          <a:p>
            <a:pPr defTabSz="457200"/>
            <a:endParaRPr lang="en-US" sz="1600" b="1">
              <a:solidFill>
                <a:schemeClr val="bg1"/>
              </a:solidFill>
            </a:endParaRPr>
          </a:p>
          <a:p>
            <a:pPr defTabSz="457200"/>
            <a:endParaRPr lang="en-US" sz="1600" b="1">
              <a:solidFill>
                <a:schemeClr val="bg1"/>
              </a:solidFill>
            </a:endParaRPr>
          </a:p>
        </p:txBody>
      </p:sp>
      <p:sp>
        <p:nvSpPr>
          <p:cNvPr id="12292" name="Rectangle 10"/>
          <p:cNvSpPr>
            <a:spLocks noChangeArrowheads="1"/>
          </p:cNvSpPr>
          <p:nvPr/>
        </p:nvSpPr>
        <p:spPr bwMode="auto">
          <a:xfrm>
            <a:off x="0" y="0"/>
            <a:ext cx="6781800" cy="738188"/>
          </a:xfrm>
          <a:prstGeom prst="rect">
            <a:avLst/>
          </a:prstGeom>
          <a:noFill/>
          <a:ln w="9525">
            <a:noFill/>
            <a:miter lim="800000"/>
            <a:headEnd/>
            <a:tailEnd/>
          </a:ln>
        </p:spPr>
        <p:txBody>
          <a:bodyPr>
            <a:spAutoFit/>
          </a:bodyPr>
          <a:lstStyle/>
          <a:p>
            <a:r>
              <a:rPr lang="en-US" sz="2800" b="1">
                <a:solidFill>
                  <a:schemeClr val="bg1"/>
                </a:solidFill>
              </a:rPr>
              <a:t>Material Replenishment System </a:t>
            </a:r>
          </a:p>
          <a:p>
            <a:r>
              <a:rPr lang="en-US" sz="1400" b="1">
                <a:solidFill>
                  <a:schemeClr val="bg1"/>
                </a:solidFill>
              </a:rPr>
              <a:t>(MRS)</a:t>
            </a:r>
          </a:p>
        </p:txBody>
      </p:sp>
      <p:sp>
        <p:nvSpPr>
          <p:cNvPr id="12295" name="Rectangle 5"/>
          <p:cNvSpPr>
            <a:spLocks noChangeArrowheads="1"/>
          </p:cNvSpPr>
          <p:nvPr/>
        </p:nvSpPr>
        <p:spPr bwMode="auto">
          <a:xfrm>
            <a:off x="152400" y="1219200"/>
            <a:ext cx="4343400" cy="12192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Definition</a:t>
            </a:r>
          </a:p>
          <a:p>
            <a:pPr marL="342900" indent="-342900">
              <a:spcBef>
                <a:spcPct val="20000"/>
              </a:spcBef>
            </a:pPr>
            <a:r>
              <a:rPr lang="en-US" sz="1200" dirty="0">
                <a:solidFill>
                  <a:srgbClr val="000000"/>
                </a:solidFill>
              </a:rPr>
              <a:t>MRS are </a:t>
            </a:r>
            <a:r>
              <a:rPr lang="en-US" sz="1200" b="1" u="sng" dirty="0">
                <a:solidFill>
                  <a:srgbClr val="000000"/>
                </a:solidFill>
              </a:rPr>
              <a:t>systems </a:t>
            </a:r>
            <a:r>
              <a:rPr lang="en-US" sz="1200" dirty="0">
                <a:solidFill>
                  <a:srgbClr val="000000"/>
                </a:solidFill>
              </a:rPr>
              <a:t>designed using visual tools to automatically “pull” or trigger more materials when they are needed</a:t>
            </a:r>
            <a:r>
              <a:rPr lang="en-US" sz="1200" i="1" dirty="0">
                <a:solidFill>
                  <a:srgbClr val="000000"/>
                </a:solidFill>
              </a:rPr>
              <a:t>. </a:t>
            </a:r>
          </a:p>
          <a:p>
            <a:pPr marL="342900" indent="-342900">
              <a:spcBef>
                <a:spcPct val="20000"/>
              </a:spcBef>
            </a:pPr>
            <a:endParaRPr lang="en-US" sz="1600" b="1" dirty="0"/>
          </a:p>
        </p:txBody>
      </p:sp>
      <p:sp>
        <p:nvSpPr>
          <p:cNvPr id="21" name="Rectangle 6"/>
          <p:cNvSpPr>
            <a:spLocks noChangeArrowheads="1"/>
          </p:cNvSpPr>
          <p:nvPr/>
        </p:nvSpPr>
        <p:spPr bwMode="auto">
          <a:xfrm>
            <a:off x="152400" y="2590800"/>
            <a:ext cx="4343400" cy="1219200"/>
          </a:xfrm>
          <a:prstGeom prst="rect">
            <a:avLst/>
          </a:prstGeom>
          <a:noFill/>
          <a:ln w="9525">
            <a:solidFill>
              <a:schemeClr val="accent2"/>
            </a:solidFill>
            <a:miter lim="800000"/>
            <a:headEnd/>
            <a:tailEnd/>
          </a:ln>
        </p:spPr>
        <p:txBody>
          <a:bodyPr/>
          <a:lstStyle/>
          <a:p>
            <a:pPr>
              <a:defRPr/>
            </a:pPr>
            <a:r>
              <a:rPr lang="en-US" sz="1600" b="1" dirty="0"/>
              <a:t>Application</a:t>
            </a:r>
          </a:p>
          <a:p>
            <a:pPr marL="342900" indent="-342900">
              <a:spcBef>
                <a:spcPct val="20000"/>
              </a:spcBef>
              <a:defRPr/>
            </a:pPr>
            <a:r>
              <a:rPr lang="en-US" sz="1200" dirty="0" smtClean="0">
                <a:solidFill>
                  <a:srgbClr val="000000"/>
                </a:solidFill>
              </a:rPr>
              <a:t>An effective MRS system should satisfy the following criteria:</a:t>
            </a:r>
          </a:p>
          <a:p>
            <a:pPr marL="342900" indent="-342900">
              <a:spcBef>
                <a:spcPct val="20000"/>
              </a:spcBef>
              <a:buFont typeface="Arial" pitchFamily="34" charset="0"/>
              <a:buChar char="•"/>
              <a:defRPr/>
            </a:pPr>
            <a:r>
              <a:rPr lang="en-US" sz="1200" dirty="0" smtClean="0">
                <a:solidFill>
                  <a:srgbClr val="000000"/>
                </a:solidFill>
              </a:rPr>
              <a:t>Can it be managed without counting?</a:t>
            </a:r>
          </a:p>
          <a:p>
            <a:pPr marL="342900" indent="-342900">
              <a:spcBef>
                <a:spcPct val="20000"/>
              </a:spcBef>
              <a:buFont typeface="Arial" pitchFamily="34" charset="0"/>
              <a:buChar char="•"/>
              <a:defRPr/>
            </a:pPr>
            <a:r>
              <a:rPr lang="en-US" sz="1200" dirty="0" smtClean="0">
                <a:solidFill>
                  <a:srgbClr val="000000"/>
                </a:solidFill>
              </a:rPr>
              <a:t>Is it simple and visual?</a:t>
            </a:r>
          </a:p>
          <a:p>
            <a:pPr marL="342900" indent="-342900">
              <a:spcBef>
                <a:spcPct val="20000"/>
              </a:spcBef>
              <a:buFont typeface="Arial" pitchFamily="34" charset="0"/>
              <a:buChar char="•"/>
              <a:defRPr/>
            </a:pPr>
            <a:r>
              <a:rPr lang="en-US" sz="1200" dirty="0" smtClean="0">
                <a:solidFill>
                  <a:srgbClr val="000000"/>
                </a:solidFill>
              </a:rPr>
              <a:t>Does it ensure that material never runs out?</a:t>
            </a:r>
          </a:p>
          <a:p>
            <a:pPr marL="342900" indent="-342900">
              <a:spcBef>
                <a:spcPct val="20000"/>
              </a:spcBef>
              <a:defRPr/>
            </a:pPr>
            <a:r>
              <a:rPr lang="en-US" sz="1200" dirty="0">
                <a:solidFill>
                  <a:srgbClr val="000000"/>
                </a:solidFill>
              </a:rPr>
              <a:t>	</a:t>
            </a:r>
          </a:p>
          <a:p>
            <a:pPr marL="342900" indent="-342900">
              <a:spcBef>
                <a:spcPct val="20000"/>
              </a:spcBef>
              <a:defRPr/>
            </a:pPr>
            <a:r>
              <a:rPr lang="en-US" sz="1200" dirty="0">
                <a:solidFill>
                  <a:srgbClr val="000000"/>
                </a:solidFill>
              </a:rPr>
              <a:t>	</a:t>
            </a:r>
            <a:endParaRPr lang="en-US" sz="1200" b="1" dirty="0">
              <a:solidFill>
                <a:srgbClr val="000000"/>
              </a:solidFill>
            </a:endParaRPr>
          </a:p>
          <a:p>
            <a:pPr marL="342900" indent="-342900">
              <a:spcBef>
                <a:spcPct val="20000"/>
              </a:spcBef>
              <a:defRPr/>
            </a:pPr>
            <a:r>
              <a:rPr lang="en-US" sz="1200" dirty="0">
                <a:solidFill>
                  <a:srgbClr val="000000"/>
                </a:solidFill>
              </a:rPr>
              <a:t>	</a:t>
            </a:r>
          </a:p>
          <a:p>
            <a:pPr>
              <a:defRPr/>
            </a:pPr>
            <a:endParaRPr lang="en-US" sz="1600" b="1" dirty="0"/>
          </a:p>
          <a:p>
            <a:pPr>
              <a:defRPr/>
            </a:pPr>
            <a:endParaRPr lang="en-US" sz="1600" b="1" dirty="0"/>
          </a:p>
          <a:p>
            <a:pPr>
              <a:defRPr/>
            </a:pPr>
            <a:endParaRPr lang="en-US" sz="1600" b="1" dirty="0"/>
          </a:p>
        </p:txBody>
      </p:sp>
      <p:sp>
        <p:nvSpPr>
          <p:cNvPr id="12297" name="Rectangle 7"/>
          <p:cNvSpPr>
            <a:spLocks noChangeArrowheads="1"/>
          </p:cNvSpPr>
          <p:nvPr/>
        </p:nvSpPr>
        <p:spPr bwMode="auto">
          <a:xfrm>
            <a:off x="152400" y="3962400"/>
            <a:ext cx="4343400" cy="14478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Purpose</a:t>
            </a:r>
          </a:p>
          <a:p>
            <a:pPr marL="342900" indent="-342900">
              <a:spcBef>
                <a:spcPct val="20000"/>
              </a:spcBef>
            </a:pPr>
            <a:r>
              <a:rPr lang="en-US" sz="1200" dirty="0">
                <a:solidFill>
                  <a:srgbClr val="000000"/>
                </a:solidFill>
              </a:rPr>
              <a:t>Material Replenishment Systems ensure that all necessary items required to support a process or perform a task are available exactly at the time needed, in the proper place, and quantity required to provide value to the customer.</a:t>
            </a:r>
          </a:p>
          <a:p>
            <a:pPr marL="342900" indent="-342900">
              <a:spcBef>
                <a:spcPct val="20000"/>
              </a:spcBef>
            </a:pPr>
            <a:endParaRPr lang="en-US" sz="1200" dirty="0"/>
          </a:p>
          <a:p>
            <a:pPr marL="342900" indent="-342900">
              <a:spcBef>
                <a:spcPct val="20000"/>
              </a:spcBef>
            </a:pPr>
            <a:endParaRPr lang="en-US" sz="1200" dirty="0">
              <a:solidFill>
                <a:srgbClr val="000000"/>
              </a:solidFill>
            </a:endParaRPr>
          </a:p>
          <a:p>
            <a:pPr marL="342900" indent="-342900">
              <a:spcBef>
                <a:spcPct val="20000"/>
              </a:spcBef>
            </a:pPr>
            <a:endParaRPr lang="en-US" sz="1200" dirty="0"/>
          </a:p>
          <a:p>
            <a:pPr marL="342900" indent="-342900">
              <a:spcBef>
                <a:spcPct val="20000"/>
              </a:spcBef>
            </a:pPr>
            <a:endParaRPr lang="en-US" sz="1600" b="1" dirty="0"/>
          </a:p>
        </p:txBody>
      </p:sp>
      <p:sp>
        <p:nvSpPr>
          <p:cNvPr id="12298" name="TextBox 22"/>
          <p:cNvSpPr txBox="1">
            <a:spLocks noChangeArrowheads="1"/>
          </p:cNvSpPr>
          <p:nvPr/>
        </p:nvSpPr>
        <p:spPr bwMode="auto">
          <a:xfrm>
            <a:off x="4876800" y="3124200"/>
            <a:ext cx="2133600" cy="553998"/>
          </a:xfrm>
          <a:prstGeom prst="rect">
            <a:avLst/>
          </a:prstGeom>
          <a:noFill/>
          <a:ln w="9525">
            <a:noFill/>
            <a:miter lim="800000"/>
            <a:headEnd/>
            <a:tailEnd/>
          </a:ln>
        </p:spPr>
        <p:txBody>
          <a:bodyPr wrap="square">
            <a:spAutoFit/>
          </a:bodyPr>
          <a:lstStyle/>
          <a:p>
            <a:pPr algn="ctr"/>
            <a:r>
              <a:rPr lang="en-US" sz="1000" b="1" dirty="0" smtClean="0">
                <a:solidFill>
                  <a:srgbClr val="FF0000"/>
                </a:solidFill>
              </a:rPr>
              <a:t>Step 1</a:t>
            </a:r>
            <a:r>
              <a:rPr lang="en-US" sz="1000" b="1" dirty="0" smtClean="0"/>
              <a:t>: </a:t>
            </a:r>
            <a:r>
              <a:rPr lang="en-US" sz="1000" i="1" dirty="0" smtClean="0"/>
              <a:t>RASs request cages by placing color-coded tags for the next days cage change. (Pull System)</a:t>
            </a:r>
            <a:endParaRPr lang="en-US" sz="1000" i="1" dirty="0"/>
          </a:p>
        </p:txBody>
      </p:sp>
      <p:sp>
        <p:nvSpPr>
          <p:cNvPr id="25" name="Date Placeholder 1"/>
          <p:cNvSpPr>
            <a:spLocks noGrp="1"/>
          </p:cNvSpPr>
          <p:nvPr>
            <p:ph type="dt" sz="quarter" idx="10"/>
          </p:nvPr>
        </p:nvSpPr>
        <p:spPr/>
        <p:txBody>
          <a:bodyPr/>
          <a:lstStyle/>
          <a:p>
            <a:pPr>
              <a:defRPr/>
            </a:pPr>
            <a:r>
              <a:rPr lang="en-US" dirty="0" smtClean="0">
                <a:latin typeface="Arial" charset="0"/>
              </a:rPr>
              <a:t>V2.0</a:t>
            </a:r>
          </a:p>
          <a:p>
            <a:pPr>
              <a:defRPr/>
            </a:pPr>
            <a:r>
              <a:rPr lang="en-US" dirty="0" smtClean="0">
                <a:latin typeface="Arial" charset="0"/>
              </a:rPr>
              <a:t>073015</a:t>
            </a:r>
          </a:p>
        </p:txBody>
      </p:sp>
      <p:pic>
        <p:nvPicPr>
          <p:cNvPr id="1026" name="Picture 2" descr="C:\Users\gmc20\AppData\Local\Microsoft\Windows\Temporary Internet Files\Content.Outlook\CIOGIVG3\IMG_0298.jpg"/>
          <p:cNvPicPr>
            <a:picLocks noChangeAspect="1" noChangeArrowheads="1"/>
          </p:cNvPicPr>
          <p:nvPr/>
        </p:nvPicPr>
        <p:blipFill>
          <a:blip r:embed="rId4" cstate="print"/>
          <a:srcRect l="11250" r="10000"/>
          <a:stretch>
            <a:fillRect/>
          </a:stretch>
        </p:blipFill>
        <p:spPr bwMode="auto">
          <a:xfrm>
            <a:off x="7086600" y="1599335"/>
            <a:ext cx="1752600" cy="1524866"/>
          </a:xfrm>
          <a:prstGeom prst="rect">
            <a:avLst/>
          </a:prstGeom>
          <a:noFill/>
        </p:spPr>
      </p:pic>
      <p:pic>
        <p:nvPicPr>
          <p:cNvPr id="1027" name="Picture 3" descr="C:\Users\gmc20\AppData\Local\Microsoft\Windows\Temporary Internet Files\Content.Outlook\CIOGIVG3\IMG_0299.jpg"/>
          <p:cNvPicPr>
            <a:picLocks noChangeAspect="1" noChangeArrowheads="1"/>
          </p:cNvPicPr>
          <p:nvPr/>
        </p:nvPicPr>
        <p:blipFill>
          <a:blip r:embed="rId5" cstate="print"/>
          <a:srcRect b="-1149"/>
          <a:stretch>
            <a:fillRect/>
          </a:stretch>
        </p:blipFill>
        <p:spPr bwMode="auto">
          <a:xfrm>
            <a:off x="4876800" y="1600200"/>
            <a:ext cx="2133600" cy="1542393"/>
          </a:xfrm>
          <a:prstGeom prst="rect">
            <a:avLst/>
          </a:prstGeom>
          <a:noFill/>
          <a:effectLst>
            <a:innerShdw blurRad="63500" dist="50800" dir="2700000">
              <a:prstClr val="black">
                <a:alpha val="50000"/>
              </a:prstClr>
            </a:innerShdw>
          </a:effectLst>
        </p:spPr>
      </p:pic>
      <p:sp>
        <p:nvSpPr>
          <p:cNvPr id="17" name="TextBox 22"/>
          <p:cNvSpPr txBox="1">
            <a:spLocks noChangeArrowheads="1"/>
          </p:cNvSpPr>
          <p:nvPr/>
        </p:nvSpPr>
        <p:spPr bwMode="auto">
          <a:xfrm>
            <a:off x="7010400" y="3124200"/>
            <a:ext cx="1905000" cy="553998"/>
          </a:xfrm>
          <a:prstGeom prst="rect">
            <a:avLst/>
          </a:prstGeom>
          <a:noFill/>
          <a:ln w="9525">
            <a:noFill/>
            <a:miter lim="800000"/>
            <a:headEnd/>
            <a:tailEnd/>
          </a:ln>
        </p:spPr>
        <p:txBody>
          <a:bodyPr wrap="square">
            <a:spAutoFit/>
          </a:bodyPr>
          <a:lstStyle/>
          <a:p>
            <a:pPr algn="ctr"/>
            <a:r>
              <a:rPr lang="en-US" sz="1000" b="1" dirty="0" smtClean="0">
                <a:solidFill>
                  <a:srgbClr val="0070C0"/>
                </a:solidFill>
              </a:rPr>
              <a:t>Step 2</a:t>
            </a:r>
            <a:r>
              <a:rPr lang="en-US" sz="1000" b="1" dirty="0" smtClean="0"/>
              <a:t>: </a:t>
            </a:r>
            <a:r>
              <a:rPr lang="en-US" sz="1000" i="1" dirty="0" smtClean="0"/>
              <a:t>Clean Side technicians transfer the tags to the daily Clean Side Production Board</a:t>
            </a:r>
          </a:p>
        </p:txBody>
      </p:sp>
      <p:sp>
        <p:nvSpPr>
          <p:cNvPr id="20" name="TextBox 19"/>
          <p:cNvSpPr txBox="1"/>
          <p:nvPr/>
        </p:nvSpPr>
        <p:spPr>
          <a:xfrm>
            <a:off x="5410200" y="1216223"/>
            <a:ext cx="2819400" cy="307777"/>
          </a:xfrm>
          <a:prstGeom prst="rect">
            <a:avLst/>
          </a:prstGeom>
          <a:solidFill>
            <a:srgbClr val="FFFF00"/>
          </a:solidFill>
          <a:effectLst>
            <a:innerShdw blurRad="63500" dist="50800" dir="2700000">
              <a:prstClr val="black">
                <a:alpha val="50000"/>
              </a:prstClr>
            </a:innerShdw>
          </a:effectLst>
        </p:spPr>
        <p:txBody>
          <a:bodyPr wrap="square" rtlCol="0">
            <a:spAutoFit/>
          </a:bodyPr>
          <a:lstStyle/>
          <a:p>
            <a:r>
              <a:rPr lang="en-US" sz="1400" dirty="0" smtClean="0"/>
              <a:t>149-9 Cage Replenishment System</a:t>
            </a:r>
            <a:endParaRPr lang="en-US" sz="1400" dirty="0"/>
          </a:p>
        </p:txBody>
      </p:sp>
      <p:sp>
        <p:nvSpPr>
          <p:cNvPr id="22" name="TextBox 21"/>
          <p:cNvSpPr txBox="1"/>
          <p:nvPr/>
        </p:nvSpPr>
        <p:spPr>
          <a:xfrm>
            <a:off x="5405391" y="4267200"/>
            <a:ext cx="2900409" cy="307777"/>
          </a:xfrm>
          <a:prstGeom prst="rect">
            <a:avLst/>
          </a:prstGeom>
          <a:solidFill>
            <a:srgbClr val="FFFF00"/>
          </a:solidFill>
          <a:effectLst>
            <a:innerShdw blurRad="63500" dist="50800" dir="2700000">
              <a:prstClr val="black">
                <a:alpha val="50000"/>
              </a:prstClr>
            </a:innerShdw>
          </a:effectLst>
        </p:spPr>
        <p:txBody>
          <a:bodyPr wrap="none" rtlCol="0">
            <a:spAutoFit/>
          </a:bodyPr>
          <a:lstStyle/>
          <a:p>
            <a:r>
              <a:rPr lang="en-US" sz="1400" dirty="0" smtClean="0"/>
              <a:t>EDW Material Replenishment System</a:t>
            </a:r>
            <a:endParaRPr lang="en-US" sz="1400" dirty="0"/>
          </a:p>
        </p:txBody>
      </p:sp>
      <p:pic>
        <p:nvPicPr>
          <p:cNvPr id="1031" name="Picture 7" descr="C:\Users\gmc20\AppData\Local\Microsoft\Windows\Temporary Internet Files\Content.Outlook\CIOGIVG3\IMG_1966 (2).jpg"/>
          <p:cNvPicPr>
            <a:picLocks noChangeAspect="1" noChangeArrowheads="1"/>
          </p:cNvPicPr>
          <p:nvPr/>
        </p:nvPicPr>
        <p:blipFill>
          <a:blip r:embed="rId6" cstate="print"/>
          <a:srcRect l="5556" t="7778" r="8519" b="12222"/>
          <a:stretch>
            <a:fillRect/>
          </a:stretch>
        </p:blipFill>
        <p:spPr bwMode="auto">
          <a:xfrm>
            <a:off x="4930580" y="4648200"/>
            <a:ext cx="985109" cy="1312012"/>
          </a:xfrm>
          <a:prstGeom prst="rect">
            <a:avLst/>
          </a:prstGeom>
          <a:solidFill>
            <a:srgbClr val="FF0000"/>
          </a:solidFill>
        </p:spPr>
      </p:pic>
      <p:pic>
        <p:nvPicPr>
          <p:cNvPr id="1032" name="Picture 8" descr="C:\Users\gmc20\AppData\Local\Microsoft\Windows\Temporary Internet Files\Content.Outlook\CIOGIVG3\IMG_1962 (2).jpg"/>
          <p:cNvPicPr>
            <a:picLocks noChangeAspect="1" noChangeArrowheads="1"/>
          </p:cNvPicPr>
          <p:nvPr/>
        </p:nvPicPr>
        <p:blipFill>
          <a:blip r:embed="rId7" cstate="print"/>
          <a:srcRect l="5000" t="13333" r="7000" b="17333"/>
          <a:stretch>
            <a:fillRect/>
          </a:stretch>
        </p:blipFill>
        <p:spPr bwMode="auto">
          <a:xfrm>
            <a:off x="6073580" y="4648200"/>
            <a:ext cx="2689420" cy="1317815"/>
          </a:xfrm>
          <a:prstGeom prst="rect">
            <a:avLst/>
          </a:prstGeom>
          <a:noFill/>
        </p:spPr>
      </p:pic>
      <p:sp>
        <p:nvSpPr>
          <p:cNvPr id="27" name="TextBox 22"/>
          <p:cNvSpPr txBox="1">
            <a:spLocks noChangeArrowheads="1"/>
          </p:cNvSpPr>
          <p:nvPr/>
        </p:nvSpPr>
        <p:spPr bwMode="auto">
          <a:xfrm>
            <a:off x="4724400" y="5943600"/>
            <a:ext cx="1371600" cy="553998"/>
          </a:xfrm>
          <a:prstGeom prst="rect">
            <a:avLst/>
          </a:prstGeom>
          <a:noFill/>
          <a:ln w="9525">
            <a:noFill/>
            <a:miter lim="800000"/>
            <a:headEnd/>
            <a:tailEnd/>
          </a:ln>
        </p:spPr>
        <p:txBody>
          <a:bodyPr wrap="square">
            <a:spAutoFit/>
          </a:bodyPr>
          <a:lstStyle/>
          <a:p>
            <a:pPr algn="ctr"/>
            <a:r>
              <a:rPr lang="en-US" sz="1000" b="1" u="sng" dirty="0" smtClean="0">
                <a:solidFill>
                  <a:srgbClr val="FF0000"/>
                </a:solidFill>
              </a:rPr>
              <a:t>Step 1</a:t>
            </a:r>
            <a:r>
              <a:rPr lang="en-US" sz="1000" b="1" dirty="0" smtClean="0"/>
              <a:t>: </a:t>
            </a:r>
            <a:r>
              <a:rPr lang="en-US" sz="1000" i="1" dirty="0" err="1" smtClean="0"/>
              <a:t>Kanban</a:t>
            </a:r>
            <a:r>
              <a:rPr lang="en-US" sz="1000" i="1" dirty="0" smtClean="0"/>
              <a:t> is pulled when re-order point is reached</a:t>
            </a:r>
            <a:endParaRPr lang="en-US" sz="1000" i="1" dirty="0"/>
          </a:p>
        </p:txBody>
      </p:sp>
      <p:sp>
        <p:nvSpPr>
          <p:cNvPr id="28" name="TextBox 22"/>
          <p:cNvSpPr txBox="1">
            <a:spLocks noChangeArrowheads="1"/>
          </p:cNvSpPr>
          <p:nvPr/>
        </p:nvSpPr>
        <p:spPr bwMode="auto">
          <a:xfrm>
            <a:off x="6019800" y="5943600"/>
            <a:ext cx="1295400" cy="553998"/>
          </a:xfrm>
          <a:prstGeom prst="rect">
            <a:avLst/>
          </a:prstGeom>
          <a:noFill/>
          <a:ln w="9525">
            <a:noFill/>
            <a:miter lim="800000"/>
            <a:headEnd/>
            <a:tailEnd/>
          </a:ln>
        </p:spPr>
        <p:txBody>
          <a:bodyPr wrap="square">
            <a:spAutoFit/>
          </a:bodyPr>
          <a:lstStyle/>
          <a:p>
            <a:pPr algn="ctr"/>
            <a:r>
              <a:rPr lang="en-US" sz="1000" b="1" u="sng" dirty="0" smtClean="0">
                <a:solidFill>
                  <a:srgbClr val="0070C0"/>
                </a:solidFill>
              </a:rPr>
              <a:t>Step 2</a:t>
            </a:r>
            <a:r>
              <a:rPr lang="en-US" sz="1000" b="1" dirty="0" smtClean="0"/>
              <a:t>: </a:t>
            </a:r>
            <a:r>
              <a:rPr lang="en-US" sz="1000" i="1" dirty="0" err="1" smtClean="0"/>
              <a:t>Kanban</a:t>
            </a:r>
            <a:r>
              <a:rPr lang="en-US" sz="1000" i="1" dirty="0" smtClean="0"/>
              <a:t> is placed on the “To Be Ordered” section</a:t>
            </a:r>
            <a:endParaRPr lang="en-US" sz="1000" i="1" dirty="0"/>
          </a:p>
        </p:txBody>
      </p:sp>
      <p:sp>
        <p:nvSpPr>
          <p:cNvPr id="30" name="TextBox 22"/>
          <p:cNvSpPr txBox="1">
            <a:spLocks noChangeArrowheads="1"/>
          </p:cNvSpPr>
          <p:nvPr/>
        </p:nvSpPr>
        <p:spPr bwMode="auto">
          <a:xfrm>
            <a:off x="7315201" y="5943600"/>
            <a:ext cx="1447799" cy="553998"/>
          </a:xfrm>
          <a:prstGeom prst="rect">
            <a:avLst/>
          </a:prstGeom>
          <a:noFill/>
          <a:ln w="9525">
            <a:noFill/>
            <a:miter lim="800000"/>
            <a:headEnd/>
            <a:tailEnd/>
          </a:ln>
        </p:spPr>
        <p:txBody>
          <a:bodyPr wrap="square">
            <a:spAutoFit/>
          </a:bodyPr>
          <a:lstStyle/>
          <a:p>
            <a:pPr algn="ctr"/>
            <a:r>
              <a:rPr lang="en-US" sz="1000" b="1" u="sng" dirty="0" smtClean="0">
                <a:solidFill>
                  <a:schemeClr val="accent6">
                    <a:lumMod val="75000"/>
                  </a:schemeClr>
                </a:solidFill>
              </a:rPr>
              <a:t>Step 3</a:t>
            </a:r>
            <a:r>
              <a:rPr lang="en-US" sz="1000" b="1" dirty="0" smtClean="0"/>
              <a:t>: </a:t>
            </a:r>
            <a:r>
              <a:rPr lang="en-US" sz="1000" i="1" dirty="0" smtClean="0"/>
              <a:t>Once ordered, the </a:t>
            </a:r>
            <a:r>
              <a:rPr lang="en-US" sz="1000" i="1" dirty="0" err="1" smtClean="0"/>
              <a:t>Kanban</a:t>
            </a:r>
            <a:r>
              <a:rPr lang="en-US" sz="1000" i="1" dirty="0" smtClean="0"/>
              <a:t> is moved to the  “On Order” section</a:t>
            </a:r>
            <a:endParaRPr lang="en-US" sz="1000" i="1" dirty="0"/>
          </a:p>
        </p:txBody>
      </p:sp>
      <p:sp>
        <p:nvSpPr>
          <p:cNvPr id="31" name="TextBox 22"/>
          <p:cNvSpPr txBox="1">
            <a:spLocks noChangeArrowheads="1"/>
          </p:cNvSpPr>
          <p:nvPr/>
        </p:nvSpPr>
        <p:spPr bwMode="auto">
          <a:xfrm>
            <a:off x="4724400" y="6535579"/>
            <a:ext cx="4343400" cy="246221"/>
          </a:xfrm>
          <a:prstGeom prst="rect">
            <a:avLst/>
          </a:prstGeom>
          <a:noFill/>
          <a:ln w="9525">
            <a:noFill/>
            <a:miter lim="800000"/>
            <a:headEnd/>
            <a:tailEnd/>
          </a:ln>
        </p:spPr>
        <p:txBody>
          <a:bodyPr wrap="square">
            <a:spAutoFit/>
          </a:bodyPr>
          <a:lstStyle/>
          <a:p>
            <a:pPr algn="ctr"/>
            <a:r>
              <a:rPr lang="en-US" sz="1000" b="1" u="sng" dirty="0" smtClean="0"/>
              <a:t>Step 4</a:t>
            </a:r>
            <a:r>
              <a:rPr lang="en-US" sz="1000" b="1" dirty="0" smtClean="0"/>
              <a:t>: </a:t>
            </a:r>
            <a:r>
              <a:rPr lang="en-US" sz="1000" i="1" dirty="0" smtClean="0"/>
              <a:t>Material arrives, </a:t>
            </a:r>
            <a:r>
              <a:rPr lang="en-US" sz="1000" i="1" dirty="0" err="1" smtClean="0"/>
              <a:t>kanban</a:t>
            </a:r>
            <a:r>
              <a:rPr lang="en-US" sz="1000" i="1" dirty="0" smtClean="0"/>
              <a:t> is moved to original location or “Back Ordered”</a:t>
            </a:r>
            <a:endParaRPr lang="en-US" sz="1000" i="1" dirty="0"/>
          </a:p>
        </p:txBody>
      </p:sp>
      <p:sp>
        <p:nvSpPr>
          <p:cNvPr id="45" name="TextBox 22"/>
          <p:cNvSpPr txBox="1">
            <a:spLocks noChangeArrowheads="1"/>
          </p:cNvSpPr>
          <p:nvPr/>
        </p:nvSpPr>
        <p:spPr bwMode="auto">
          <a:xfrm>
            <a:off x="5791200" y="3657600"/>
            <a:ext cx="2133600" cy="400110"/>
          </a:xfrm>
          <a:prstGeom prst="rect">
            <a:avLst/>
          </a:prstGeom>
          <a:noFill/>
          <a:ln w="9525">
            <a:noFill/>
            <a:miter lim="800000"/>
            <a:headEnd/>
            <a:tailEnd/>
          </a:ln>
        </p:spPr>
        <p:txBody>
          <a:bodyPr wrap="square">
            <a:spAutoFit/>
          </a:bodyPr>
          <a:lstStyle/>
          <a:p>
            <a:pPr algn="ctr"/>
            <a:r>
              <a:rPr lang="en-US" sz="1000" b="1" dirty="0" smtClean="0">
                <a:solidFill>
                  <a:schemeClr val="accent6">
                    <a:lumMod val="75000"/>
                  </a:schemeClr>
                </a:solidFill>
              </a:rPr>
              <a:t>Step 3</a:t>
            </a:r>
            <a:r>
              <a:rPr lang="en-US" sz="1000" b="1" dirty="0" smtClean="0"/>
              <a:t>: </a:t>
            </a:r>
            <a:r>
              <a:rPr lang="en-US" sz="1000" i="1" dirty="0" smtClean="0"/>
              <a:t>Clean Side assembles orders placed and returns </a:t>
            </a:r>
            <a:r>
              <a:rPr lang="en-US" sz="1000" i="1" dirty="0" err="1" smtClean="0"/>
              <a:t>kanbans</a:t>
            </a:r>
            <a:r>
              <a:rPr lang="en-US" sz="1000" i="1" dirty="0" smtClean="0"/>
              <a:t>.</a:t>
            </a:r>
            <a:endParaRPr lang="en-US" sz="10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31747" name="TextBox 4"/>
          <p:cNvSpPr txBox="1">
            <a:spLocks noChangeArrowheads="1"/>
          </p:cNvSpPr>
          <p:nvPr/>
        </p:nvSpPr>
        <p:spPr bwMode="auto">
          <a:xfrm>
            <a:off x="0" y="0"/>
            <a:ext cx="7059613" cy="984885"/>
          </a:xfrm>
          <a:prstGeom prst="rect">
            <a:avLst/>
          </a:prstGeom>
          <a:noFill/>
          <a:ln w="9525">
            <a:noFill/>
            <a:miter lim="800000"/>
            <a:headEnd/>
            <a:tailEnd/>
          </a:ln>
        </p:spPr>
        <p:txBody>
          <a:bodyPr>
            <a:spAutoFit/>
          </a:bodyPr>
          <a:lstStyle/>
          <a:p>
            <a:pPr defTabSz="457200"/>
            <a:r>
              <a:rPr lang="en-US" sz="3400" b="1" dirty="0">
                <a:solidFill>
                  <a:schemeClr val="bg1"/>
                </a:solidFill>
              </a:rPr>
              <a:t>Total Employee Engagement</a:t>
            </a:r>
          </a:p>
          <a:p>
            <a:pPr defTabSz="457200"/>
            <a:r>
              <a:rPr lang="en-US" sz="2400" b="1" dirty="0" smtClean="0">
                <a:solidFill>
                  <a:schemeClr val="bg1"/>
                </a:solidFill>
              </a:rPr>
              <a:t>(TEE)</a:t>
            </a:r>
            <a:endParaRPr lang="en-US" sz="2400" b="1" dirty="0">
              <a:solidFill>
                <a:schemeClr val="bg1"/>
              </a:solidFill>
            </a:endParaRPr>
          </a:p>
        </p:txBody>
      </p:sp>
      <p:sp>
        <p:nvSpPr>
          <p:cNvPr id="31748" name="Rectangle 4"/>
          <p:cNvSpPr>
            <a:spLocks noChangeArrowheads="1"/>
          </p:cNvSpPr>
          <p:nvPr/>
        </p:nvSpPr>
        <p:spPr bwMode="auto">
          <a:xfrm>
            <a:off x="152400" y="1219200"/>
            <a:ext cx="4648200" cy="9144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Definition:</a:t>
            </a:r>
          </a:p>
          <a:p>
            <a:pPr marL="342900" indent="-342900" eaLnBrk="0" hangingPunct="0">
              <a:spcBef>
                <a:spcPct val="20000"/>
              </a:spcBef>
            </a:pPr>
            <a:r>
              <a:rPr lang="en-US" sz="1100" dirty="0" smtClean="0"/>
              <a:t>An </a:t>
            </a:r>
            <a:r>
              <a:rPr lang="en-US" sz="1100" dirty="0"/>
              <a:t>engaged employee is someone who applies and expresses </a:t>
            </a:r>
            <a:r>
              <a:rPr lang="en-US" sz="1100" dirty="0" smtClean="0"/>
              <a:t>themselves during </a:t>
            </a:r>
            <a:r>
              <a:rPr lang="en-US" sz="1100" dirty="0"/>
              <a:t>daily </a:t>
            </a:r>
            <a:r>
              <a:rPr lang="en-US" sz="1100" dirty="0" smtClean="0"/>
              <a:t>work.</a:t>
            </a:r>
            <a:endParaRPr lang="en-US" sz="1100" dirty="0"/>
          </a:p>
          <a:p>
            <a:pPr marL="342900" indent="-342900" eaLnBrk="0" hangingPunct="0">
              <a:spcBef>
                <a:spcPct val="20000"/>
              </a:spcBef>
            </a:pPr>
            <a:endParaRPr lang="en-US" sz="1400" dirty="0"/>
          </a:p>
          <a:p>
            <a:pPr marL="342900" indent="-342900" eaLnBrk="0" hangingPunct="0">
              <a:spcBef>
                <a:spcPct val="20000"/>
              </a:spcBef>
            </a:pPr>
            <a:endParaRPr lang="en-US" sz="2800" dirty="0"/>
          </a:p>
        </p:txBody>
      </p:sp>
      <p:sp>
        <p:nvSpPr>
          <p:cNvPr id="31749" name="Rectangle 5"/>
          <p:cNvSpPr>
            <a:spLocks noChangeArrowheads="1"/>
          </p:cNvSpPr>
          <p:nvPr/>
        </p:nvSpPr>
        <p:spPr bwMode="auto">
          <a:xfrm>
            <a:off x="152400" y="2286000"/>
            <a:ext cx="4648200" cy="27432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Application:</a:t>
            </a:r>
          </a:p>
          <a:p>
            <a:pPr marL="342900" indent="-342900" eaLnBrk="0" hangingPunct="0">
              <a:spcBef>
                <a:spcPct val="20000"/>
              </a:spcBef>
            </a:pPr>
            <a:r>
              <a:rPr lang="en-US" sz="1200" dirty="0"/>
              <a:t>All CCM employees are encouraged to utilize their creative strengths to continuously improve their work daily; finding one tiny opportunity for improvement </a:t>
            </a:r>
            <a:r>
              <a:rPr lang="en-US" sz="1200" dirty="0" smtClean="0"/>
              <a:t>is everyone’s role.</a:t>
            </a:r>
            <a:endParaRPr lang="en-US" sz="1200" dirty="0"/>
          </a:p>
          <a:p>
            <a:pPr marL="342900" indent="-342900" eaLnBrk="0" hangingPunct="0">
              <a:spcBef>
                <a:spcPct val="20000"/>
              </a:spcBef>
            </a:pPr>
            <a:endParaRPr lang="en-US" sz="1000" dirty="0" smtClean="0"/>
          </a:p>
          <a:p>
            <a:pPr marL="342900" indent="-342900" eaLnBrk="0" hangingPunct="0">
              <a:spcBef>
                <a:spcPct val="20000"/>
              </a:spcBef>
            </a:pPr>
            <a:r>
              <a:rPr lang="en-US" sz="1200" dirty="0" smtClean="0"/>
              <a:t>How </a:t>
            </a:r>
            <a:r>
              <a:rPr lang="en-US" sz="1200" dirty="0"/>
              <a:t>can I be engaged? </a:t>
            </a:r>
            <a:endParaRPr lang="en-US" sz="1200" dirty="0" smtClean="0"/>
          </a:p>
          <a:p>
            <a:pPr marL="342900" indent="-342900" eaLnBrk="0" hangingPunct="0">
              <a:spcBef>
                <a:spcPct val="20000"/>
              </a:spcBef>
            </a:pPr>
            <a:r>
              <a:rPr lang="en-US" sz="1200" dirty="0" smtClean="0"/>
              <a:t>	Daily </a:t>
            </a:r>
            <a:r>
              <a:rPr lang="en-US" sz="1200" dirty="0"/>
              <a:t>Workplace Organization (5S</a:t>
            </a:r>
            <a:r>
              <a:rPr lang="en-US" sz="1200" dirty="0" smtClean="0"/>
              <a:t>), </a:t>
            </a:r>
            <a:r>
              <a:rPr lang="en-US" sz="1200" dirty="0"/>
              <a:t>Team Problem-solving</a:t>
            </a:r>
            <a:r>
              <a:rPr lang="en-US" sz="1200" dirty="0" smtClean="0"/>
              <a:t>, sharing </a:t>
            </a:r>
            <a:r>
              <a:rPr lang="en-US" sz="1200" dirty="0"/>
              <a:t>ideas, joining </a:t>
            </a:r>
            <a:r>
              <a:rPr lang="en-US" sz="1200" dirty="0" smtClean="0"/>
              <a:t>committees and </a:t>
            </a:r>
            <a:r>
              <a:rPr lang="en-US" sz="1200" dirty="0"/>
              <a:t>looking for </a:t>
            </a:r>
            <a:r>
              <a:rPr lang="en-US" sz="1200" dirty="0" smtClean="0"/>
              <a:t>waste. </a:t>
            </a:r>
            <a:r>
              <a:rPr lang="en-US" sz="1200" dirty="0"/>
              <a:t>Try something, say something</a:t>
            </a:r>
            <a:r>
              <a:rPr lang="en-US" sz="1200" dirty="0" smtClean="0"/>
              <a:t>; </a:t>
            </a:r>
            <a:r>
              <a:rPr lang="en-US" sz="1200" dirty="0"/>
              <a:t>anything is possible</a:t>
            </a:r>
            <a:r>
              <a:rPr lang="en-US" sz="1200" dirty="0" smtClean="0"/>
              <a:t>. Thinking about ways to make work life easier is far more enjoyable than struggling over and over to get work done.</a:t>
            </a:r>
          </a:p>
          <a:p>
            <a:pPr marL="342900" indent="-342900" eaLnBrk="0" hangingPunct="0">
              <a:spcBef>
                <a:spcPct val="20000"/>
              </a:spcBef>
            </a:pPr>
            <a:endParaRPr lang="en-US" sz="1000" dirty="0"/>
          </a:p>
          <a:p>
            <a:pPr marL="342900" indent="-342900" eaLnBrk="0" hangingPunct="0">
              <a:spcBef>
                <a:spcPct val="20000"/>
              </a:spcBef>
            </a:pPr>
            <a:r>
              <a:rPr lang="en-US" sz="1200" dirty="0"/>
              <a:t>TEE = “Everybody, Everyday”</a:t>
            </a:r>
          </a:p>
          <a:p>
            <a:pPr marL="342900" indent="-342900" eaLnBrk="0" hangingPunct="0">
              <a:spcBef>
                <a:spcPct val="20000"/>
              </a:spcBef>
            </a:pPr>
            <a:endParaRPr lang="en-US" sz="2800" dirty="0"/>
          </a:p>
        </p:txBody>
      </p:sp>
      <p:sp>
        <p:nvSpPr>
          <p:cNvPr id="31750" name="Rectangle 6"/>
          <p:cNvSpPr>
            <a:spLocks noChangeArrowheads="1"/>
          </p:cNvSpPr>
          <p:nvPr/>
        </p:nvSpPr>
        <p:spPr bwMode="auto">
          <a:xfrm>
            <a:off x="152400" y="5181600"/>
            <a:ext cx="4648200" cy="15240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Purpose:</a:t>
            </a:r>
          </a:p>
          <a:p>
            <a:pPr marL="342900" indent="-342900" eaLnBrk="0" hangingPunct="0">
              <a:spcBef>
                <a:spcPct val="20000"/>
              </a:spcBef>
            </a:pPr>
            <a:r>
              <a:rPr lang="en-US" sz="1200" b="1" i="1" dirty="0" smtClean="0"/>
              <a:t>Our</a:t>
            </a:r>
            <a:r>
              <a:rPr lang="en-US" sz="1200" dirty="0" smtClean="0"/>
              <a:t> </a:t>
            </a:r>
            <a:r>
              <a:rPr lang="en-US" sz="1200" dirty="0"/>
              <a:t>engagement demonstrates that </a:t>
            </a:r>
            <a:r>
              <a:rPr lang="en-US" sz="1200" dirty="0" smtClean="0"/>
              <a:t>we are </a:t>
            </a:r>
            <a:r>
              <a:rPr lang="en-US" sz="1200" dirty="0"/>
              <a:t>committed to the CCM Mission, Vision, and that </a:t>
            </a:r>
            <a:r>
              <a:rPr lang="en-US" sz="1200" b="1" i="1" dirty="0" smtClean="0"/>
              <a:t>our</a:t>
            </a:r>
            <a:r>
              <a:rPr lang="en-US" sz="1200" dirty="0" smtClean="0"/>
              <a:t> contributions </a:t>
            </a:r>
            <a:r>
              <a:rPr lang="en-US" sz="1200" dirty="0"/>
              <a:t>help </a:t>
            </a:r>
            <a:r>
              <a:rPr lang="en-US" sz="1200" dirty="0" smtClean="0"/>
              <a:t>accelerate cures for </a:t>
            </a:r>
            <a:r>
              <a:rPr lang="en-US" sz="1200" b="1" i="1" dirty="0" smtClean="0"/>
              <a:t>our</a:t>
            </a:r>
            <a:r>
              <a:rPr lang="en-US" sz="1200" dirty="0" smtClean="0"/>
              <a:t> </a:t>
            </a:r>
            <a:r>
              <a:rPr lang="en-US" sz="1200" dirty="0"/>
              <a:t>friends and family.</a:t>
            </a:r>
          </a:p>
          <a:p>
            <a:pPr marL="342900" indent="-342900" eaLnBrk="0" hangingPunct="0">
              <a:spcBef>
                <a:spcPct val="20000"/>
              </a:spcBef>
            </a:pPr>
            <a:r>
              <a:rPr lang="en-US" sz="1200" dirty="0"/>
              <a:t>TEE results in high employee </a:t>
            </a:r>
            <a:r>
              <a:rPr lang="en-US" sz="1200" dirty="0" smtClean="0"/>
              <a:t>and customer satisfaction, </a:t>
            </a:r>
            <a:r>
              <a:rPr lang="en-US" sz="1200" dirty="0"/>
              <a:t>creates a desirable workplace environment and </a:t>
            </a:r>
            <a:r>
              <a:rPr lang="en-US" sz="1200" dirty="0" smtClean="0"/>
              <a:t>moves research forward.</a:t>
            </a:r>
            <a:endParaRPr lang="en-US" sz="1200" dirty="0"/>
          </a:p>
          <a:p>
            <a:pPr marL="342900" indent="-342900" eaLnBrk="0" hangingPunct="0">
              <a:spcBef>
                <a:spcPct val="20000"/>
              </a:spcBef>
            </a:pPr>
            <a:endParaRPr lang="en-US" sz="2800" dirty="0"/>
          </a:p>
        </p:txBody>
      </p:sp>
      <p:pic>
        <p:nvPicPr>
          <p:cNvPr id="31752" name="Picture 8"/>
          <p:cNvPicPr>
            <a:picLocks noChangeAspect="1" noChangeArrowheads="1"/>
          </p:cNvPicPr>
          <p:nvPr/>
        </p:nvPicPr>
        <p:blipFill>
          <a:blip r:embed="rId4" cstate="print"/>
          <a:srcRect/>
          <a:stretch>
            <a:fillRect/>
          </a:stretch>
        </p:blipFill>
        <p:spPr bwMode="auto">
          <a:xfrm>
            <a:off x="4953000" y="1295400"/>
            <a:ext cx="2438400" cy="2286000"/>
          </a:xfrm>
          <a:prstGeom prst="rect">
            <a:avLst/>
          </a:prstGeom>
          <a:noFill/>
          <a:ln w="9525">
            <a:noFill/>
            <a:miter lim="800000"/>
            <a:headEnd/>
            <a:tailEnd/>
          </a:ln>
        </p:spPr>
      </p:pic>
      <p:pic>
        <p:nvPicPr>
          <p:cNvPr id="11" name="Picture 10" descr="IMG_0160"/>
          <p:cNvPicPr>
            <a:picLocks noChangeAspect="1" noChangeArrowheads="1"/>
          </p:cNvPicPr>
          <p:nvPr/>
        </p:nvPicPr>
        <p:blipFill>
          <a:blip r:embed="rId5" cstate="print"/>
          <a:srcRect t="15874"/>
          <a:stretch>
            <a:fillRect/>
          </a:stretch>
        </p:blipFill>
        <p:spPr bwMode="auto">
          <a:xfrm>
            <a:off x="4953000" y="4572000"/>
            <a:ext cx="2590800" cy="2159000"/>
          </a:xfrm>
          <a:prstGeom prst="rect">
            <a:avLst/>
          </a:prstGeom>
          <a:noFill/>
          <a:ln w="9525">
            <a:noFill/>
            <a:miter lim="800000"/>
            <a:headEnd/>
            <a:tailEnd/>
          </a:ln>
        </p:spPr>
      </p:pic>
      <p:pic>
        <p:nvPicPr>
          <p:cNvPr id="12" name="Picture 2" descr="C:\Users\gmc20\AppData\Local\Microsoft\Windows\Temporary Internet Files\Content.Outlook\CIOGIVG3\IMG_1385.jpg"/>
          <p:cNvPicPr>
            <a:picLocks noChangeAspect="1" noChangeArrowheads="1"/>
          </p:cNvPicPr>
          <p:nvPr/>
        </p:nvPicPr>
        <p:blipFill>
          <a:blip r:embed="rId6" cstate="print"/>
          <a:srcRect/>
          <a:stretch>
            <a:fillRect/>
          </a:stretch>
        </p:blipFill>
        <p:spPr bwMode="auto">
          <a:xfrm>
            <a:off x="6172200" y="2819400"/>
            <a:ext cx="2844800" cy="2133600"/>
          </a:xfrm>
          <a:prstGeom prst="rect">
            <a:avLst/>
          </a:prstGeom>
          <a:noFill/>
        </p:spPr>
      </p:pic>
      <p:sp>
        <p:nvSpPr>
          <p:cNvPr id="14" name="Rectangle 13"/>
          <p:cNvSpPr/>
          <p:nvPr/>
        </p:nvSpPr>
        <p:spPr>
          <a:xfrm rot="19733904">
            <a:off x="4896270" y="3003871"/>
            <a:ext cx="4119191" cy="1938992"/>
          </a:xfrm>
          <a:prstGeom prst="rect">
            <a:avLst/>
          </a:prstGeom>
          <a:ln>
            <a:noFill/>
          </a:ln>
        </p:spPr>
        <p:txBody>
          <a:bodyPr wrap="square">
            <a:spAutoFit/>
          </a:bodyPr>
          <a:lstStyle/>
          <a:p>
            <a:pPr algn="ctr"/>
            <a:r>
              <a:rPr lang="en-US" sz="6000" b="1" dirty="0" smtClean="0">
                <a:ln>
                  <a:solidFill>
                    <a:schemeClr val="tx1"/>
                  </a:solidFill>
                </a:ln>
                <a:solidFill>
                  <a:schemeClr val="bg1"/>
                </a:solidFill>
              </a:rPr>
              <a:t>Everybody, Everyday!</a:t>
            </a:r>
            <a:endParaRPr lang="en-US" sz="6000" dirty="0">
              <a:ln>
                <a:solidFill>
                  <a:schemeClr val="tx1"/>
                </a:solidFill>
              </a:ln>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0" y="0"/>
            <a:ext cx="9104313" cy="1152525"/>
          </a:xfrm>
          <a:prstGeom prst="rect">
            <a:avLst/>
          </a:prstGeom>
          <a:noFill/>
          <a:ln w="9525">
            <a:noFill/>
            <a:miter lim="800000"/>
            <a:headEnd/>
            <a:tailEnd/>
          </a:ln>
        </p:spPr>
      </p:pic>
      <p:sp>
        <p:nvSpPr>
          <p:cNvPr id="6" name="Rectangle 9"/>
          <p:cNvSpPr>
            <a:spLocks noChangeArrowheads="1"/>
          </p:cNvSpPr>
          <p:nvPr/>
        </p:nvSpPr>
        <p:spPr bwMode="auto">
          <a:xfrm>
            <a:off x="0" y="0"/>
            <a:ext cx="7620000" cy="892175"/>
          </a:xfrm>
          <a:prstGeom prst="rect">
            <a:avLst/>
          </a:prstGeom>
          <a:noFill/>
          <a:ln w="9525">
            <a:noFill/>
            <a:miter lim="800000"/>
            <a:headEnd/>
            <a:tailEnd/>
          </a:ln>
        </p:spPr>
        <p:txBody>
          <a:bodyPr>
            <a:spAutoFit/>
          </a:bodyPr>
          <a:lstStyle/>
          <a:p>
            <a:r>
              <a:rPr lang="en-US" sz="3600" b="1" dirty="0">
                <a:solidFill>
                  <a:schemeClr val="bg1"/>
                </a:solidFill>
              </a:rPr>
              <a:t>Voice of the Customer</a:t>
            </a:r>
          </a:p>
          <a:p>
            <a:r>
              <a:rPr lang="en-US" sz="1600" b="1" dirty="0">
                <a:solidFill>
                  <a:schemeClr val="bg1"/>
                </a:solidFill>
              </a:rPr>
              <a:t> VOC</a:t>
            </a:r>
          </a:p>
        </p:txBody>
      </p:sp>
      <p:sp>
        <p:nvSpPr>
          <p:cNvPr id="8" name="Rectangle 5"/>
          <p:cNvSpPr>
            <a:spLocks noChangeArrowheads="1"/>
          </p:cNvSpPr>
          <p:nvPr/>
        </p:nvSpPr>
        <p:spPr bwMode="auto">
          <a:xfrm>
            <a:off x="228600" y="1295400"/>
            <a:ext cx="4495800" cy="1524000"/>
          </a:xfrm>
          <a:prstGeom prst="rect">
            <a:avLst/>
          </a:prstGeom>
          <a:noFill/>
          <a:ln w="9525">
            <a:solidFill>
              <a:srgbClr val="FF0000"/>
            </a:solidFill>
            <a:miter lim="800000"/>
            <a:headEnd/>
            <a:tailEnd/>
          </a:ln>
        </p:spPr>
        <p:txBody>
          <a:bodyPr/>
          <a:lstStyle/>
          <a:p>
            <a:pPr marL="342900" indent="-342900">
              <a:spcBef>
                <a:spcPct val="20000"/>
              </a:spcBef>
            </a:pPr>
            <a:r>
              <a:rPr lang="en-US" sz="1600" b="1" dirty="0"/>
              <a:t>Definition</a:t>
            </a:r>
          </a:p>
          <a:p>
            <a:pPr marL="342900" indent="-342900">
              <a:spcBef>
                <a:spcPct val="20000"/>
              </a:spcBef>
            </a:pPr>
            <a:r>
              <a:rPr lang="en-US" sz="1200" dirty="0">
                <a:solidFill>
                  <a:srgbClr val="000000"/>
                </a:solidFill>
              </a:rPr>
              <a:t>Voice of the Customer (VOC) is a process used to capture and understand customer expectations and needs in order to provide the highest quality product at all times. The process should be proactive to meet real-time changing needs of the customer. It can be captured through interviews, surveys, focus groups, requests, observation, or suggestion/complaint logs.</a:t>
            </a:r>
          </a:p>
          <a:p>
            <a:pPr marL="342900" indent="-342900">
              <a:spcBef>
                <a:spcPct val="20000"/>
              </a:spcBef>
            </a:pPr>
            <a:endParaRPr lang="en-US" sz="1600" b="1" dirty="0"/>
          </a:p>
        </p:txBody>
      </p:sp>
      <p:sp>
        <p:nvSpPr>
          <p:cNvPr id="9" name="Rectangle 6"/>
          <p:cNvSpPr>
            <a:spLocks noChangeArrowheads="1"/>
          </p:cNvSpPr>
          <p:nvPr/>
        </p:nvSpPr>
        <p:spPr bwMode="auto">
          <a:xfrm>
            <a:off x="228600" y="2895600"/>
            <a:ext cx="4495800" cy="2133600"/>
          </a:xfrm>
          <a:prstGeom prst="rect">
            <a:avLst/>
          </a:prstGeom>
          <a:noFill/>
          <a:ln w="9525">
            <a:solidFill>
              <a:srgbClr val="FF0000"/>
            </a:solidFill>
            <a:miter lim="800000"/>
            <a:headEnd/>
            <a:tailEnd/>
          </a:ln>
        </p:spPr>
        <p:txBody>
          <a:bodyPr/>
          <a:lstStyle/>
          <a:p>
            <a:pPr>
              <a:defRPr/>
            </a:pPr>
            <a:r>
              <a:rPr lang="en-US" sz="1600" b="1" dirty="0"/>
              <a:t>Application</a:t>
            </a:r>
          </a:p>
          <a:p>
            <a:pPr marL="342900" indent="-342900">
              <a:spcBef>
                <a:spcPct val="20000"/>
              </a:spcBef>
              <a:defRPr/>
            </a:pPr>
            <a:r>
              <a:rPr lang="en-US" sz="1200" u="sng" dirty="0">
                <a:solidFill>
                  <a:srgbClr val="000000"/>
                </a:solidFill>
              </a:rPr>
              <a:t>Every CCM employee</a:t>
            </a:r>
            <a:r>
              <a:rPr lang="en-US" sz="1200" dirty="0">
                <a:solidFill>
                  <a:srgbClr val="000000"/>
                </a:solidFill>
              </a:rPr>
              <a:t> is expected to politely </a:t>
            </a:r>
            <a:r>
              <a:rPr lang="en-US" sz="1200" dirty="0" smtClean="0">
                <a:solidFill>
                  <a:srgbClr val="000000"/>
                </a:solidFill>
              </a:rPr>
              <a:t>greet </a:t>
            </a:r>
            <a:r>
              <a:rPr lang="en-US" sz="1200" dirty="0">
                <a:solidFill>
                  <a:srgbClr val="000000"/>
                </a:solidFill>
              </a:rPr>
              <a:t>customers when appropriate and respond in a timely manner to questions, requests, concerns, and, yes, even complaints. Our primary customers are the Principle Investigators (PI) and research staff.</a:t>
            </a:r>
          </a:p>
          <a:p>
            <a:pPr marL="342900" indent="-342900">
              <a:spcBef>
                <a:spcPct val="20000"/>
              </a:spcBef>
              <a:defRPr/>
            </a:pPr>
            <a:r>
              <a:rPr lang="en-US" sz="1200" dirty="0">
                <a:solidFill>
                  <a:srgbClr val="000000"/>
                </a:solidFill>
              </a:rPr>
              <a:t>CCM’s Customer Service Hoshin Team passively tracks customer feedback monthly at the leadership level. Analyzing this data allows CCM to react, understand, and identify areas to continuously improve the customer experience. </a:t>
            </a:r>
            <a:endParaRPr lang="en-US" sz="1600" dirty="0">
              <a:solidFill>
                <a:srgbClr val="000000"/>
              </a:solidFill>
            </a:endParaRPr>
          </a:p>
          <a:p>
            <a:pPr>
              <a:defRPr/>
            </a:pPr>
            <a:endParaRPr lang="en-US" sz="1600" b="1" dirty="0"/>
          </a:p>
        </p:txBody>
      </p:sp>
      <p:pic>
        <p:nvPicPr>
          <p:cNvPr id="10" name="Picture 15" descr="As a service provider who touches the end user directly, ADT is looking to “bring the voice of the customer” into the continuing development and expansion of Z-Wave"/>
          <p:cNvPicPr>
            <a:picLocks noChangeAspect="1" noChangeArrowheads="1"/>
          </p:cNvPicPr>
          <p:nvPr/>
        </p:nvPicPr>
        <p:blipFill>
          <a:blip r:embed="rId3" cstate="print"/>
          <a:srcRect b="2290"/>
          <a:stretch>
            <a:fillRect/>
          </a:stretch>
        </p:blipFill>
        <p:spPr bwMode="auto">
          <a:xfrm rot="586629">
            <a:off x="4938713" y="1582738"/>
            <a:ext cx="2614612" cy="1443037"/>
          </a:xfrm>
          <a:prstGeom prst="rect">
            <a:avLst/>
          </a:prstGeom>
          <a:noFill/>
          <a:ln w="9525">
            <a:noFill/>
            <a:miter lim="800000"/>
            <a:headEnd/>
            <a:tailEnd/>
          </a:ln>
        </p:spPr>
      </p:pic>
      <p:pic>
        <p:nvPicPr>
          <p:cNvPr id="11" name="Picture 11" descr="http://loyalty360.org/uploads/docs/career-center/Depositphotos_16977553_original_72.jpg">
            <a:hlinkClick r:id="rId4"/>
          </p:cNvPr>
          <p:cNvPicPr>
            <a:picLocks noChangeAspect="1" noChangeArrowheads="1"/>
          </p:cNvPicPr>
          <p:nvPr/>
        </p:nvPicPr>
        <p:blipFill>
          <a:blip r:embed="rId5" cstate="print"/>
          <a:srcRect/>
          <a:stretch>
            <a:fillRect/>
          </a:stretch>
        </p:blipFill>
        <p:spPr bwMode="auto">
          <a:xfrm>
            <a:off x="5257800" y="3200400"/>
            <a:ext cx="2930525" cy="3144838"/>
          </a:xfrm>
          <a:prstGeom prst="rect">
            <a:avLst/>
          </a:prstGeom>
          <a:noFill/>
          <a:ln w="9525">
            <a:noFill/>
            <a:miter lim="800000"/>
            <a:headEnd/>
            <a:tailEnd/>
          </a:ln>
        </p:spPr>
      </p:pic>
      <p:sp>
        <p:nvSpPr>
          <p:cNvPr id="12" name="Cloud Callout 11"/>
          <p:cNvSpPr/>
          <p:nvPr/>
        </p:nvSpPr>
        <p:spPr>
          <a:xfrm>
            <a:off x="7350125" y="1905000"/>
            <a:ext cx="1447800" cy="1447800"/>
          </a:xfrm>
          <a:prstGeom prst="cloudCallout">
            <a:avLst>
              <a:gd name="adj1" fmla="val -30092"/>
              <a:gd name="adj2" fmla="val 7302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Housing Space,</a:t>
            </a:r>
          </a:p>
          <a:p>
            <a:pPr algn="ctr">
              <a:defRPr/>
            </a:pPr>
            <a:r>
              <a:rPr lang="en-US" sz="900" dirty="0">
                <a:solidFill>
                  <a:schemeClr val="tx1"/>
                </a:solidFill>
              </a:rPr>
              <a:t>Facility Access,</a:t>
            </a:r>
          </a:p>
          <a:p>
            <a:pPr algn="ctr">
              <a:defRPr/>
            </a:pPr>
            <a:r>
              <a:rPr lang="en-US" sz="900" dirty="0">
                <a:solidFill>
                  <a:schemeClr val="tx1"/>
                </a:solidFill>
              </a:rPr>
              <a:t>Where are my cages???</a:t>
            </a:r>
          </a:p>
        </p:txBody>
      </p:sp>
      <p:sp>
        <p:nvSpPr>
          <p:cNvPr id="14" name="Rectangle 13"/>
          <p:cNvSpPr>
            <a:spLocks noChangeArrowheads="1"/>
          </p:cNvSpPr>
          <p:nvPr/>
        </p:nvSpPr>
        <p:spPr bwMode="auto">
          <a:xfrm>
            <a:off x="228600" y="5105400"/>
            <a:ext cx="4495800" cy="1524000"/>
          </a:xfrm>
          <a:prstGeom prst="rect">
            <a:avLst/>
          </a:prstGeom>
          <a:noFill/>
          <a:ln w="9525">
            <a:solidFill>
              <a:srgbClr val="FF0000"/>
            </a:solidFill>
            <a:miter lim="800000"/>
            <a:headEnd/>
            <a:tailEnd/>
          </a:ln>
        </p:spPr>
        <p:txBody>
          <a:bodyPr/>
          <a:lstStyle/>
          <a:p>
            <a:pPr marL="342900" indent="-342900">
              <a:spcBef>
                <a:spcPct val="20000"/>
              </a:spcBef>
            </a:pPr>
            <a:r>
              <a:rPr lang="en-US" sz="1600" b="1" dirty="0"/>
              <a:t>Purpose</a:t>
            </a:r>
          </a:p>
          <a:p>
            <a:pPr marL="342900" indent="-342900">
              <a:spcBef>
                <a:spcPct val="20000"/>
              </a:spcBef>
            </a:pPr>
            <a:r>
              <a:rPr lang="en-US" sz="1200" dirty="0"/>
              <a:t>Understanding the VOC, assists CCM in </a:t>
            </a:r>
            <a:r>
              <a:rPr lang="en-US" sz="1200" u="sng" dirty="0"/>
              <a:t>reducing Non-Value Added services</a:t>
            </a:r>
            <a:r>
              <a:rPr lang="en-US" sz="1200" dirty="0"/>
              <a:t> and </a:t>
            </a:r>
            <a:r>
              <a:rPr lang="en-US" sz="1200" u="sng" dirty="0"/>
              <a:t>increasing Value Added services</a:t>
            </a:r>
            <a:r>
              <a:rPr lang="en-US" sz="1200" dirty="0"/>
              <a:t>. Ultimately this contributes to  the CCM mission to “provide reliable, affordable, and responsive laboratory animal care and research services in pursuit of scientific knowledge and medical breakthroughs”.</a:t>
            </a:r>
            <a:endParaRPr lang="en-US" sz="1200" dirty="0">
              <a:solidFill>
                <a:srgbClr val="000000"/>
              </a:solidFill>
            </a:endParaRPr>
          </a:p>
          <a:p>
            <a:pPr marL="342900" indent="-342900">
              <a:spcBef>
                <a:spcPct val="20000"/>
              </a:spcBef>
            </a:pPr>
            <a:endParaRPr lang="en-US" sz="1200" dirty="0">
              <a:solidFill>
                <a:srgbClr val="000000"/>
              </a:solidFill>
            </a:endParaRPr>
          </a:p>
          <a:p>
            <a:pPr marL="342900" indent="-342900">
              <a:spcBef>
                <a:spcPct val="20000"/>
              </a:spcBef>
            </a:pPr>
            <a:endParaRPr lang="en-US" sz="1200" dirty="0"/>
          </a:p>
          <a:p>
            <a:pPr marL="342900" indent="-342900">
              <a:spcBef>
                <a:spcPct val="20000"/>
              </a:spcBef>
            </a:pPr>
            <a:endParaRPr lang="en-US" sz="1600" b="1" dirty="0"/>
          </a:p>
        </p:txBody>
      </p:sp>
    </p:spTree>
  </p:cSld>
  <p:clrMapOvr>
    <a:masterClrMapping/>
  </p:clrMapOvr>
  <p:transition advClick="0" advTm="5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childTnLst>
                                </p:cTn>
                              </p:par>
                              <p:par>
                                <p:cTn id="7" presetID="22" presetClass="exit" presetSubtype="1" fill="hold" grpId="1" nodeType="withEffect">
                                  <p:stCondLst>
                                    <p:cond delay="20000"/>
                                  </p:stCondLst>
                                  <p:childTnLst>
                                    <p:animEffect transition="out" filter="wipe(up)">
                                      <p:cBhvr>
                                        <p:cTn id="8" dur="1000"/>
                                        <p:tgtEl>
                                          <p:spTgt spid="8"/>
                                        </p:tgtEl>
                                      </p:cBhvr>
                                    </p:animEffect>
                                    <p:set>
                                      <p:cBhvr>
                                        <p:cTn id="9" dur="1" fill="hold">
                                          <p:stCondLst>
                                            <p:cond delay="999"/>
                                          </p:stCondLst>
                                        </p:cTn>
                                        <p:tgtEl>
                                          <p:spTgt spid="8"/>
                                        </p:tgtEl>
                                        <p:attrNameLst>
                                          <p:attrName>style.visibility</p:attrName>
                                        </p:attrNameLst>
                                      </p:cBhvr>
                                      <p:to>
                                        <p:strVal val="hidden"/>
                                      </p:to>
                                    </p:set>
                                  </p:childTnLst>
                                </p:cTn>
                              </p:par>
                              <p:par>
                                <p:cTn id="10" presetID="1" presetClass="entr" presetSubtype="0" fill="hold" grpId="0" nodeType="withEffect">
                                  <p:stCondLst>
                                    <p:cond delay="21000"/>
                                  </p:stCondLst>
                                  <p:childTnLst>
                                    <p:set>
                                      <p:cBhvr>
                                        <p:cTn id="11" dur="1" fill="hold">
                                          <p:stCondLst>
                                            <p:cond delay="0"/>
                                          </p:stCondLst>
                                        </p:cTn>
                                        <p:tgtEl>
                                          <p:spTgt spid="9"/>
                                        </p:tgtEl>
                                        <p:attrNameLst>
                                          <p:attrName>style.visibility</p:attrName>
                                        </p:attrNameLst>
                                      </p:cBhvr>
                                      <p:to>
                                        <p:strVal val="visible"/>
                                      </p:to>
                                    </p:set>
                                  </p:childTnLst>
                                </p:cTn>
                              </p:par>
                              <p:par>
                                <p:cTn id="12" presetID="22" presetClass="exit" presetSubtype="1" fill="hold" grpId="1" nodeType="withEffect">
                                  <p:stCondLst>
                                    <p:cond delay="49000"/>
                                  </p:stCondLst>
                                  <p:childTnLst>
                                    <p:animEffect transition="out" filter="wipe(up)">
                                      <p:cBhvr>
                                        <p:cTn id="13" dur="1000"/>
                                        <p:tgtEl>
                                          <p:spTgt spid="9"/>
                                        </p:tgtEl>
                                      </p:cBhvr>
                                    </p:animEffect>
                                    <p:set>
                                      <p:cBhvr>
                                        <p:cTn id="14" dur="1" fill="hold">
                                          <p:stCondLst>
                                            <p:cond delay="999"/>
                                          </p:stCondLst>
                                        </p:cTn>
                                        <p:tgtEl>
                                          <p:spTgt spid="9"/>
                                        </p:tgtEl>
                                        <p:attrNameLst>
                                          <p:attrName>style.visibility</p:attrName>
                                        </p:attrNameLst>
                                      </p:cBhvr>
                                      <p:to>
                                        <p:strVal val="hidden"/>
                                      </p:to>
                                    </p:set>
                                  </p:childTnLst>
                                </p:cTn>
                              </p:par>
                              <p:par>
                                <p:cTn id="15" presetID="1" presetClass="entr" presetSubtype="0" fill="hold" nodeType="withEffect">
                                  <p:stCondLst>
                                    <p:cond delay="2050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400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3050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pic>
        <p:nvPicPr>
          <p:cNvPr id="19"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35844" name="TextBox 4"/>
          <p:cNvSpPr txBox="1">
            <a:spLocks noChangeArrowheads="1"/>
          </p:cNvSpPr>
          <p:nvPr/>
        </p:nvSpPr>
        <p:spPr bwMode="auto">
          <a:xfrm>
            <a:off x="0" y="0"/>
            <a:ext cx="7059613" cy="830997"/>
          </a:xfrm>
          <a:prstGeom prst="rect">
            <a:avLst/>
          </a:prstGeom>
          <a:noFill/>
          <a:ln w="9525">
            <a:noFill/>
            <a:miter lim="800000"/>
            <a:headEnd/>
            <a:tailEnd/>
          </a:ln>
        </p:spPr>
        <p:txBody>
          <a:bodyPr>
            <a:spAutoFit/>
          </a:bodyPr>
          <a:lstStyle/>
          <a:p>
            <a:pPr defTabSz="457200"/>
            <a:r>
              <a:rPr lang="en-US" sz="3200" b="1" dirty="0">
                <a:solidFill>
                  <a:schemeClr val="bg1"/>
                </a:solidFill>
              </a:rPr>
              <a:t>Value-added</a:t>
            </a:r>
          </a:p>
          <a:p>
            <a:pPr defTabSz="457200"/>
            <a:r>
              <a:rPr lang="en-US" sz="1600" b="1" dirty="0" smtClean="0">
                <a:solidFill>
                  <a:schemeClr val="bg1"/>
                </a:solidFill>
              </a:rPr>
              <a:t>(VA)</a:t>
            </a:r>
            <a:endParaRPr lang="en-US" sz="2000" b="1" dirty="0">
              <a:solidFill>
                <a:schemeClr val="bg1"/>
              </a:solidFill>
            </a:endParaRPr>
          </a:p>
        </p:txBody>
      </p:sp>
      <p:sp>
        <p:nvSpPr>
          <p:cNvPr id="35845" name="Rectangle 5"/>
          <p:cNvSpPr>
            <a:spLocks noChangeArrowheads="1"/>
          </p:cNvSpPr>
          <p:nvPr/>
        </p:nvSpPr>
        <p:spPr bwMode="auto">
          <a:xfrm>
            <a:off x="228600" y="1447800"/>
            <a:ext cx="4267200" cy="1447800"/>
          </a:xfrm>
          <a:prstGeom prst="rect">
            <a:avLst/>
          </a:prstGeom>
          <a:noFill/>
          <a:ln w="9525">
            <a:solidFill>
              <a:schemeClr val="accent2"/>
            </a:solidFill>
            <a:miter lim="800000"/>
            <a:headEnd/>
            <a:tailEnd/>
          </a:ln>
        </p:spPr>
        <p:txBody>
          <a:bodyPr/>
          <a:lstStyle/>
          <a:p>
            <a:pPr indent="-342900"/>
            <a:r>
              <a:rPr lang="en-US" sz="1600" b="1" dirty="0"/>
              <a:t>Definition: </a:t>
            </a:r>
          </a:p>
          <a:p>
            <a:pPr indent="-342900"/>
            <a:r>
              <a:rPr lang="en-US" sz="1200" dirty="0"/>
              <a:t>Any action within a process that meets all 3 of the following criteria:</a:t>
            </a:r>
            <a:br>
              <a:rPr lang="en-US" sz="1200" dirty="0"/>
            </a:br>
            <a:r>
              <a:rPr lang="en-US" sz="1200" dirty="0"/>
              <a:t>1) The customer is willing to pay for this activity.</a:t>
            </a:r>
          </a:p>
          <a:p>
            <a:pPr indent="-342900"/>
            <a:r>
              <a:rPr lang="en-US" sz="1200" dirty="0"/>
              <a:t>2) It must be done right the first time.</a:t>
            </a:r>
          </a:p>
          <a:p>
            <a:pPr indent="-342900"/>
            <a:r>
              <a:rPr lang="en-US" sz="1200" dirty="0"/>
              <a:t>3) The action must somehow change the product or service in some positive manner.</a:t>
            </a:r>
          </a:p>
          <a:p>
            <a:pPr indent="-342900"/>
            <a:endParaRPr lang="en-US" sz="1400" dirty="0"/>
          </a:p>
        </p:txBody>
      </p:sp>
      <p:sp>
        <p:nvSpPr>
          <p:cNvPr id="35846" name="Rectangle 6"/>
          <p:cNvSpPr>
            <a:spLocks noChangeArrowheads="1"/>
          </p:cNvSpPr>
          <p:nvPr/>
        </p:nvSpPr>
        <p:spPr bwMode="auto">
          <a:xfrm>
            <a:off x="228600" y="2971800"/>
            <a:ext cx="4267200" cy="1066800"/>
          </a:xfrm>
          <a:prstGeom prst="rect">
            <a:avLst/>
          </a:prstGeom>
          <a:noFill/>
          <a:ln w="9525">
            <a:solidFill>
              <a:schemeClr val="accent2"/>
            </a:solidFill>
            <a:miter lim="800000"/>
            <a:headEnd/>
            <a:tailEnd/>
          </a:ln>
        </p:spPr>
        <p:txBody>
          <a:bodyPr/>
          <a:lstStyle/>
          <a:p>
            <a:pPr indent="-342900"/>
            <a:r>
              <a:rPr lang="en-US" sz="1600" b="1" dirty="0" smtClean="0"/>
              <a:t>Application:</a:t>
            </a:r>
            <a:endParaRPr lang="en-US" sz="1600" dirty="0" smtClean="0">
              <a:solidFill>
                <a:srgbClr val="000000"/>
              </a:solidFill>
            </a:endParaRPr>
          </a:p>
          <a:p>
            <a:pPr indent="-342900"/>
            <a:r>
              <a:rPr lang="en-US" sz="1200" dirty="0" smtClean="0">
                <a:solidFill>
                  <a:srgbClr val="000000"/>
                </a:solidFill>
              </a:rPr>
              <a:t>CCM staff increase value-added services when eliminating waste through utilization of the problem-solving boards, continuous improvement, and organizing the workplace (5S). In this way tasks become easier and the savings can be passed on to the customer.</a:t>
            </a:r>
          </a:p>
          <a:p>
            <a:pPr indent="-342900"/>
            <a:endParaRPr lang="en-US" sz="1200" dirty="0"/>
          </a:p>
        </p:txBody>
      </p:sp>
      <p:sp>
        <p:nvSpPr>
          <p:cNvPr id="18" name="Rectangle 7"/>
          <p:cNvSpPr>
            <a:spLocks noChangeArrowheads="1"/>
          </p:cNvSpPr>
          <p:nvPr/>
        </p:nvSpPr>
        <p:spPr bwMode="auto">
          <a:xfrm>
            <a:off x="228600" y="4114800"/>
            <a:ext cx="4267200" cy="1066800"/>
          </a:xfrm>
          <a:prstGeom prst="rect">
            <a:avLst/>
          </a:prstGeom>
          <a:noFill/>
          <a:ln w="9525">
            <a:solidFill>
              <a:schemeClr val="accent2"/>
            </a:solidFill>
            <a:miter lim="800000"/>
            <a:headEnd/>
            <a:tailEnd/>
          </a:ln>
        </p:spPr>
        <p:txBody>
          <a:bodyPr/>
          <a:lstStyle/>
          <a:p>
            <a:pPr indent="-342900"/>
            <a:r>
              <a:rPr lang="en-US" sz="1600" b="1" dirty="0"/>
              <a:t>Purpose:</a:t>
            </a:r>
          </a:p>
          <a:p>
            <a:pPr indent="-342900"/>
            <a:r>
              <a:rPr lang="en-US" sz="1200" dirty="0" smtClean="0">
                <a:solidFill>
                  <a:srgbClr val="000000"/>
                </a:solidFill>
              </a:rPr>
              <a:t>When we are able to identify and eliminate non-value-added steps we are delivering better service to our customers, better care for our animals, and more timely medical breakthroughs.</a:t>
            </a:r>
            <a:endParaRPr lang="en-US" sz="1200" dirty="0">
              <a:solidFill>
                <a:srgbClr val="000000"/>
              </a:solidFill>
            </a:endParaRPr>
          </a:p>
        </p:txBody>
      </p:sp>
      <p:pic>
        <p:nvPicPr>
          <p:cNvPr id="8" name="Picture 5" descr="C:\Users\jb259\AppData\Local\Microsoft\Windows\Temporary Internet Files\Content.Outlook\6YX2PA37\IMG_0410.JPG"/>
          <p:cNvPicPr>
            <a:picLocks noChangeAspect="1" noChangeArrowheads="1"/>
          </p:cNvPicPr>
          <p:nvPr/>
        </p:nvPicPr>
        <p:blipFill>
          <a:blip r:embed="rId4" cstate="print"/>
          <a:srcRect l="7812" t="16250" r="20938" b="23750"/>
          <a:stretch>
            <a:fillRect/>
          </a:stretch>
        </p:blipFill>
        <p:spPr bwMode="auto">
          <a:xfrm>
            <a:off x="4724400" y="1143000"/>
            <a:ext cx="1981200" cy="1251284"/>
          </a:xfrm>
          <a:prstGeom prst="rect">
            <a:avLst/>
          </a:prstGeom>
          <a:noFill/>
        </p:spPr>
      </p:pic>
      <p:pic>
        <p:nvPicPr>
          <p:cNvPr id="9" name="Picture 4" descr="C:\Users\jb259\AppData\Local\Microsoft\Windows\Temporary Internet Files\Content.Outlook\6YX2PA37\IMG_0409.JPG"/>
          <p:cNvPicPr>
            <a:picLocks noChangeAspect="1" noChangeArrowheads="1"/>
          </p:cNvPicPr>
          <p:nvPr/>
        </p:nvPicPr>
        <p:blipFill>
          <a:blip r:embed="rId5" cstate="print"/>
          <a:srcRect l="5937" t="13750" r="13438" b="18750"/>
          <a:stretch>
            <a:fillRect/>
          </a:stretch>
        </p:blipFill>
        <p:spPr bwMode="auto">
          <a:xfrm>
            <a:off x="4724400" y="2438400"/>
            <a:ext cx="2057400" cy="1291856"/>
          </a:xfrm>
          <a:prstGeom prst="rect">
            <a:avLst/>
          </a:prstGeom>
          <a:noFill/>
        </p:spPr>
      </p:pic>
      <p:pic>
        <p:nvPicPr>
          <p:cNvPr id="10" name="Picture 3"/>
          <p:cNvPicPr>
            <a:picLocks noChangeAspect="1" noChangeArrowheads="1"/>
          </p:cNvPicPr>
          <p:nvPr/>
        </p:nvPicPr>
        <p:blipFill>
          <a:blip r:embed="rId6" cstate="print"/>
          <a:srcRect l="21875" t="6250" r="21875" b="17188"/>
          <a:stretch>
            <a:fillRect/>
          </a:stretch>
        </p:blipFill>
        <p:spPr bwMode="auto">
          <a:xfrm>
            <a:off x="4724400" y="3810001"/>
            <a:ext cx="1752600" cy="1600200"/>
          </a:xfrm>
          <a:prstGeom prst="rect">
            <a:avLst/>
          </a:prstGeom>
          <a:noFill/>
          <a:ln w="9525">
            <a:solidFill>
              <a:schemeClr val="tx1"/>
            </a:solidFill>
            <a:miter lim="800000"/>
            <a:headEnd/>
            <a:tailEnd/>
          </a:ln>
        </p:spPr>
      </p:pic>
      <p:pic>
        <p:nvPicPr>
          <p:cNvPr id="11" name="Picture 2" descr="0927121452"/>
          <p:cNvPicPr>
            <a:picLocks noChangeAspect="1" noChangeArrowheads="1"/>
          </p:cNvPicPr>
          <p:nvPr/>
        </p:nvPicPr>
        <p:blipFill>
          <a:blip r:embed="rId7" cstate="print"/>
          <a:srcRect b="-131"/>
          <a:stretch>
            <a:fillRect/>
          </a:stretch>
        </p:blipFill>
        <p:spPr bwMode="auto">
          <a:xfrm>
            <a:off x="4724400" y="5486400"/>
            <a:ext cx="1752600" cy="1219200"/>
          </a:xfrm>
          <a:prstGeom prst="rect">
            <a:avLst/>
          </a:prstGeom>
          <a:noFill/>
          <a:ln w="9525">
            <a:noFill/>
            <a:miter lim="800000"/>
            <a:headEnd/>
            <a:tailEnd/>
          </a:ln>
        </p:spPr>
      </p:pic>
      <p:sp>
        <p:nvSpPr>
          <p:cNvPr id="12" name="Left Arrow 11"/>
          <p:cNvSpPr/>
          <p:nvPr/>
        </p:nvSpPr>
        <p:spPr>
          <a:xfrm>
            <a:off x="6705600" y="1048280"/>
            <a:ext cx="2438400" cy="13716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FF0000"/>
                </a:solidFill>
                <a:effectLst>
                  <a:outerShdw blurRad="38100" dist="38100" dir="2700000" algn="tl">
                    <a:srgbClr val="000000">
                      <a:alpha val="43137"/>
                    </a:srgbClr>
                  </a:outerShdw>
                </a:effectLst>
              </a:rPr>
              <a:t>Early Notice to the Customers that they have pups: Pro-active Customer Service!</a:t>
            </a:r>
            <a:endParaRPr lang="en-US" sz="1200" dirty="0">
              <a:solidFill>
                <a:srgbClr val="FF0000"/>
              </a:solidFill>
              <a:effectLst>
                <a:outerShdw blurRad="38100" dist="38100" dir="2700000" algn="tl">
                  <a:srgbClr val="000000">
                    <a:alpha val="43137"/>
                  </a:srgbClr>
                </a:outerShdw>
              </a:effectLst>
            </a:endParaRPr>
          </a:p>
        </p:txBody>
      </p:sp>
      <p:sp>
        <p:nvSpPr>
          <p:cNvPr id="13" name="Left Arrow 12"/>
          <p:cNvSpPr/>
          <p:nvPr/>
        </p:nvSpPr>
        <p:spPr>
          <a:xfrm>
            <a:off x="6705600" y="2462610"/>
            <a:ext cx="2438400" cy="13716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effectLst>
                  <a:outerShdw blurRad="38100" dist="38100" dir="2700000" algn="tl">
                    <a:srgbClr val="000000">
                      <a:alpha val="43137"/>
                    </a:srgbClr>
                  </a:outerShdw>
                </a:effectLst>
              </a:rPr>
              <a:t>Visual marker for the customer that they have new arrivals: Pro-active Customer Service!</a:t>
            </a:r>
            <a:endParaRPr lang="en-US" sz="1200" dirty="0">
              <a:solidFill>
                <a:srgbClr val="002060"/>
              </a:solidFill>
              <a:effectLst>
                <a:outerShdw blurRad="38100" dist="38100" dir="2700000" algn="tl">
                  <a:srgbClr val="000000">
                    <a:alpha val="43137"/>
                  </a:srgbClr>
                </a:outerShdw>
              </a:effectLst>
            </a:endParaRPr>
          </a:p>
        </p:txBody>
      </p:sp>
      <p:sp>
        <p:nvSpPr>
          <p:cNvPr id="14" name="Left Arrow 13"/>
          <p:cNvSpPr/>
          <p:nvPr/>
        </p:nvSpPr>
        <p:spPr>
          <a:xfrm>
            <a:off x="6553200" y="3886200"/>
            <a:ext cx="2590800" cy="15240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effectLst>
                  <a:outerShdw blurRad="38100" dist="38100" dir="2700000" algn="tl">
                    <a:srgbClr val="000000">
                      <a:alpha val="43137"/>
                    </a:srgbClr>
                  </a:outerShdw>
                </a:effectLst>
              </a:rPr>
              <a:t>Overcrowded Cage Email: early warning signal to the customer to prevent them from having to pay CCM for the service!</a:t>
            </a:r>
            <a:endParaRPr lang="en-US" sz="1200" dirty="0">
              <a:effectLst>
                <a:outerShdw blurRad="38100" dist="38100" dir="2700000" algn="tl">
                  <a:srgbClr val="000000">
                    <a:alpha val="43137"/>
                  </a:srgbClr>
                </a:outerShdw>
              </a:effectLst>
            </a:endParaRPr>
          </a:p>
        </p:txBody>
      </p:sp>
      <p:sp>
        <p:nvSpPr>
          <p:cNvPr id="15" name="Left Arrow 14"/>
          <p:cNvSpPr/>
          <p:nvPr/>
        </p:nvSpPr>
        <p:spPr>
          <a:xfrm>
            <a:off x="6477000" y="5486400"/>
            <a:ext cx="2667000" cy="1371600"/>
          </a:xfrm>
          <a:prstGeom prst="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C00000"/>
                </a:solidFill>
                <a:effectLst>
                  <a:outerShdw blurRad="38100" dist="38100" dir="2700000" algn="tl">
                    <a:srgbClr val="000000">
                      <a:alpha val="43137"/>
                    </a:srgbClr>
                  </a:outerShdw>
                </a:effectLst>
              </a:rPr>
              <a:t>Ready-to-go Full Setups for the Customers to use when exactly when and where they </a:t>
            </a:r>
            <a:r>
              <a:rPr lang="en-US" sz="1200" smtClean="0">
                <a:solidFill>
                  <a:srgbClr val="C00000"/>
                </a:solidFill>
                <a:effectLst>
                  <a:outerShdw blurRad="38100" dist="38100" dir="2700000" algn="tl">
                    <a:srgbClr val="000000">
                      <a:alpha val="43137"/>
                    </a:srgbClr>
                  </a:outerShdw>
                </a:effectLst>
              </a:rPr>
              <a:t>need them!</a:t>
            </a:r>
            <a:endParaRPr lang="en-US" sz="1200" dirty="0">
              <a:solidFill>
                <a:srgbClr val="C00000"/>
              </a:solidFill>
              <a:effectLst>
                <a:outerShdw blurRad="38100" dist="38100" dir="2700000" algn="tl">
                  <a:srgbClr val="000000">
                    <a:alpha val="43137"/>
                  </a:srgbClr>
                </a:outerShdw>
              </a:effectLst>
            </a:endParaRPr>
          </a:p>
        </p:txBody>
      </p:sp>
    </p:spTree>
  </p:cSld>
  <p:clrMapOvr>
    <a:masterClrMapping/>
  </p:clrMapOvr>
  <p:transition advClick="0" advTm="7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5845"/>
                                        </p:tgtEl>
                                        <p:attrNameLst>
                                          <p:attrName>style.visibility</p:attrName>
                                        </p:attrNameLst>
                                      </p:cBhvr>
                                      <p:to>
                                        <p:strVal val="visible"/>
                                      </p:to>
                                    </p:set>
                                  </p:childTnLst>
                                </p:cTn>
                              </p:par>
                              <p:par>
                                <p:cTn id="7" presetID="22" presetClass="exit" presetSubtype="1" fill="hold" grpId="1" nodeType="withEffect">
                                  <p:stCondLst>
                                    <p:cond delay="20000"/>
                                  </p:stCondLst>
                                  <p:childTnLst>
                                    <p:animEffect transition="out" filter="wipe(up)">
                                      <p:cBhvr>
                                        <p:cTn id="8" dur="1000"/>
                                        <p:tgtEl>
                                          <p:spTgt spid="35845"/>
                                        </p:tgtEl>
                                      </p:cBhvr>
                                    </p:animEffect>
                                    <p:set>
                                      <p:cBhvr>
                                        <p:cTn id="9" dur="1" fill="hold">
                                          <p:stCondLst>
                                            <p:cond delay="999"/>
                                          </p:stCondLst>
                                        </p:cTn>
                                        <p:tgtEl>
                                          <p:spTgt spid="35845"/>
                                        </p:tgtEl>
                                        <p:attrNameLst>
                                          <p:attrName>style.visibility</p:attrName>
                                        </p:attrNameLst>
                                      </p:cBhvr>
                                      <p:to>
                                        <p:strVal val="hidden"/>
                                      </p:to>
                                    </p:set>
                                  </p:childTnLst>
                                </p:cTn>
                              </p:par>
                              <p:par>
                                <p:cTn id="10" presetID="1" presetClass="entr" presetSubtype="0" fill="hold" grpId="0" nodeType="withEffect">
                                  <p:stCondLst>
                                    <p:cond delay="20000"/>
                                  </p:stCondLst>
                                  <p:childTnLst>
                                    <p:set>
                                      <p:cBhvr>
                                        <p:cTn id="11" dur="1" fill="hold">
                                          <p:stCondLst>
                                            <p:cond delay="0"/>
                                          </p:stCondLst>
                                        </p:cTn>
                                        <p:tgtEl>
                                          <p:spTgt spid="35846"/>
                                        </p:tgtEl>
                                        <p:attrNameLst>
                                          <p:attrName>style.visibility</p:attrName>
                                        </p:attrNameLst>
                                      </p:cBhvr>
                                      <p:to>
                                        <p:strVal val="visible"/>
                                      </p:to>
                                    </p:set>
                                  </p:childTnLst>
                                </p:cTn>
                              </p:par>
                              <p:par>
                                <p:cTn id="12" presetID="22" presetClass="exit" presetSubtype="1" fill="hold" grpId="1" nodeType="withEffect">
                                  <p:stCondLst>
                                    <p:cond delay="38000"/>
                                  </p:stCondLst>
                                  <p:childTnLst>
                                    <p:animEffect transition="out" filter="wipe(up)">
                                      <p:cBhvr>
                                        <p:cTn id="13" dur="1000"/>
                                        <p:tgtEl>
                                          <p:spTgt spid="35846"/>
                                        </p:tgtEl>
                                      </p:cBhvr>
                                    </p:animEffect>
                                    <p:set>
                                      <p:cBhvr>
                                        <p:cTn id="14" dur="1" fill="hold">
                                          <p:stCondLst>
                                            <p:cond delay="999"/>
                                          </p:stCondLst>
                                        </p:cTn>
                                        <p:tgtEl>
                                          <p:spTgt spid="35846"/>
                                        </p:tgtEl>
                                        <p:attrNameLst>
                                          <p:attrName>style.visibility</p:attrName>
                                        </p:attrNameLst>
                                      </p:cBhvr>
                                      <p:to>
                                        <p:strVal val="hidden"/>
                                      </p:to>
                                    </p:set>
                                  </p:childTnLst>
                                </p:cTn>
                              </p:par>
                              <p:par>
                                <p:cTn id="15" presetID="12" presetClass="exit" presetSubtype="4" fill="hold" grpId="0" nodeType="withEffect">
                                  <p:stCondLst>
                                    <p:cond delay="38000"/>
                                  </p:stCondLst>
                                  <p:childTnLst>
                                    <p:animEffect transition="out" filter="slide(fromBottom)">
                                      <p:cBhvr>
                                        <p:cTn id="16" dur="500"/>
                                        <p:tgtEl>
                                          <p:spTgt spid="35844"/>
                                        </p:tgtEl>
                                      </p:cBhvr>
                                    </p:animEffect>
                                    <p:set>
                                      <p:cBhvr>
                                        <p:cTn id="17" dur="1" fill="hold">
                                          <p:stCondLst>
                                            <p:cond delay="499"/>
                                          </p:stCondLst>
                                        </p:cTn>
                                        <p:tgtEl>
                                          <p:spTgt spid="35844"/>
                                        </p:tgtEl>
                                        <p:attrNameLst>
                                          <p:attrName>style.visibility</p:attrName>
                                        </p:attrNameLst>
                                      </p:cBhvr>
                                      <p:to>
                                        <p:strVal val="hidden"/>
                                      </p:to>
                                    </p:set>
                                  </p:childTnLst>
                                </p:cTn>
                              </p:par>
                              <p:par>
                                <p:cTn id="18" presetID="22" presetClass="exit" presetSubtype="1" fill="hold" grpId="0" nodeType="withEffect">
                                  <p:stCondLst>
                                    <p:cond delay="10000"/>
                                  </p:stCondLst>
                                  <p:childTnLst>
                                    <p:animEffect transition="out" filter="wipe(up)">
                                      <p:cBhvr>
                                        <p:cTn id="19" dur="1000"/>
                                        <p:tgtEl>
                                          <p:spTgt spid="18"/>
                                        </p:tgtEl>
                                      </p:cBhvr>
                                    </p:animEffect>
                                    <p:set>
                                      <p:cBhvr>
                                        <p:cTn id="20"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5" grpId="0" animBg="1"/>
      <p:bldP spid="35845" grpId="1" animBg="1"/>
      <p:bldP spid="35846" grpId="0" animBg="1"/>
      <p:bldP spid="35846" grpId="1"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pic>
        <p:nvPicPr>
          <p:cNvPr id="19"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20" name="TextBox 4"/>
          <p:cNvSpPr txBox="1">
            <a:spLocks noChangeArrowheads="1"/>
          </p:cNvSpPr>
          <p:nvPr/>
        </p:nvSpPr>
        <p:spPr bwMode="auto">
          <a:xfrm>
            <a:off x="0" y="0"/>
            <a:ext cx="7059613" cy="1138238"/>
          </a:xfrm>
          <a:prstGeom prst="rect">
            <a:avLst/>
          </a:prstGeom>
          <a:noFill/>
          <a:ln w="9525">
            <a:noFill/>
            <a:miter lim="800000"/>
            <a:headEnd/>
            <a:tailEnd/>
          </a:ln>
        </p:spPr>
        <p:txBody>
          <a:bodyPr>
            <a:spAutoFit/>
          </a:bodyPr>
          <a:lstStyle/>
          <a:p>
            <a:pPr defTabSz="457200"/>
            <a:r>
              <a:rPr lang="en-US" altLang="en-US" sz="3200" b="1" dirty="0">
                <a:solidFill>
                  <a:schemeClr val="bg1"/>
                </a:solidFill>
              </a:rPr>
              <a:t>Non value-added</a:t>
            </a:r>
          </a:p>
          <a:p>
            <a:pPr defTabSz="457200"/>
            <a:r>
              <a:rPr lang="en-US" altLang="en-US" sz="1600" b="1" dirty="0">
                <a:solidFill>
                  <a:schemeClr val="bg1"/>
                </a:solidFill>
              </a:rPr>
              <a:t>(NVA)</a:t>
            </a:r>
          </a:p>
          <a:p>
            <a:pPr defTabSz="457200"/>
            <a:endParaRPr lang="en-US" altLang="en-US" sz="2000" b="1" dirty="0">
              <a:solidFill>
                <a:schemeClr val="bg1"/>
              </a:solidFill>
            </a:endParaRPr>
          </a:p>
        </p:txBody>
      </p:sp>
      <p:sp>
        <p:nvSpPr>
          <p:cNvPr id="21" name="Rectangle 5"/>
          <p:cNvSpPr>
            <a:spLocks noChangeArrowheads="1"/>
          </p:cNvSpPr>
          <p:nvPr/>
        </p:nvSpPr>
        <p:spPr bwMode="auto">
          <a:xfrm>
            <a:off x="228600" y="1219200"/>
            <a:ext cx="4343400" cy="1589088"/>
          </a:xfrm>
          <a:prstGeom prst="rect">
            <a:avLst/>
          </a:prstGeom>
          <a:noFill/>
          <a:ln w="9525">
            <a:solidFill>
              <a:schemeClr val="accent2"/>
            </a:solidFill>
            <a:miter lim="800000"/>
            <a:headEnd/>
            <a:tailEnd/>
          </a:ln>
        </p:spPr>
        <p:txBody>
          <a:bodyPr/>
          <a:lstStyle/>
          <a:p>
            <a:pPr marL="342900" indent="-342900">
              <a:spcBef>
                <a:spcPct val="20000"/>
              </a:spcBef>
            </a:pPr>
            <a:r>
              <a:rPr lang="en-US" altLang="en-US" sz="1600" b="1" dirty="0" smtClean="0"/>
              <a:t>Definition:</a:t>
            </a:r>
            <a:endParaRPr lang="en-US" altLang="en-US" sz="1600" dirty="0" smtClean="0"/>
          </a:p>
          <a:p>
            <a:pPr marL="342900" indent="-342900">
              <a:spcBef>
                <a:spcPct val="20000"/>
              </a:spcBef>
            </a:pPr>
            <a:r>
              <a:rPr lang="en-US" altLang="en-US" sz="1200" dirty="0" smtClean="0"/>
              <a:t>Non Value-Added refers to activities or investments that generate zero or no return (may even cost money) and do not create value to a process or conformance to customer specifications. NVAs should be eliminated, reduced, or simplified when possible.</a:t>
            </a:r>
          </a:p>
          <a:p>
            <a:pPr marL="342900" indent="-342900">
              <a:spcBef>
                <a:spcPct val="20000"/>
              </a:spcBef>
            </a:pPr>
            <a:r>
              <a:rPr lang="en-US" altLang="en-US" sz="1200" dirty="0" smtClean="0"/>
              <a:t>NVAs can be obvious or invisible.</a:t>
            </a:r>
            <a:endParaRPr lang="en-US" altLang="en-US" sz="1200" dirty="0"/>
          </a:p>
        </p:txBody>
      </p:sp>
      <p:sp>
        <p:nvSpPr>
          <p:cNvPr id="22" name="Rectangle 6"/>
          <p:cNvSpPr>
            <a:spLocks noChangeArrowheads="1"/>
          </p:cNvSpPr>
          <p:nvPr/>
        </p:nvSpPr>
        <p:spPr bwMode="auto">
          <a:xfrm>
            <a:off x="228600" y="2895600"/>
            <a:ext cx="4343400" cy="1066800"/>
          </a:xfrm>
          <a:prstGeom prst="rect">
            <a:avLst/>
          </a:prstGeom>
          <a:noFill/>
          <a:ln w="9525">
            <a:solidFill>
              <a:schemeClr val="accent2"/>
            </a:solidFill>
            <a:miter lim="800000"/>
            <a:headEnd/>
            <a:tailEnd/>
          </a:ln>
        </p:spPr>
        <p:txBody>
          <a:bodyPr/>
          <a:lstStyle/>
          <a:p>
            <a:pPr marL="342900" indent="-342900">
              <a:spcBef>
                <a:spcPct val="20000"/>
              </a:spcBef>
            </a:pPr>
            <a:r>
              <a:rPr lang="en-US" altLang="en-US" sz="1600" b="1" dirty="0" smtClean="0"/>
              <a:t>Application:</a:t>
            </a:r>
          </a:p>
          <a:p>
            <a:pPr marL="342900" indent="-342900">
              <a:spcBef>
                <a:spcPct val="20000"/>
              </a:spcBef>
            </a:pPr>
            <a:r>
              <a:rPr lang="en-US" altLang="en-US" sz="1200" dirty="0" smtClean="0"/>
              <a:t>NVA activities at CCM may include waiting for supplies, copying data, any re-work, counting supplies, walking around to locate supplies and traveling on the shuttle.</a:t>
            </a:r>
            <a:endParaRPr lang="en-US" altLang="en-US" sz="1200" dirty="0"/>
          </a:p>
        </p:txBody>
      </p:sp>
      <p:sp>
        <p:nvSpPr>
          <p:cNvPr id="24" name="Rectangle 7"/>
          <p:cNvSpPr>
            <a:spLocks noChangeArrowheads="1"/>
          </p:cNvSpPr>
          <p:nvPr/>
        </p:nvSpPr>
        <p:spPr bwMode="auto">
          <a:xfrm>
            <a:off x="228600" y="4038600"/>
            <a:ext cx="4343400" cy="1219200"/>
          </a:xfrm>
          <a:prstGeom prst="rect">
            <a:avLst/>
          </a:prstGeom>
          <a:noFill/>
          <a:ln w="9525">
            <a:solidFill>
              <a:schemeClr val="accent2"/>
            </a:solidFill>
            <a:miter lim="800000"/>
            <a:headEnd/>
            <a:tailEnd/>
          </a:ln>
        </p:spPr>
        <p:txBody>
          <a:bodyPr/>
          <a:lstStyle/>
          <a:p>
            <a:pPr marL="342900" indent="-342900">
              <a:spcBef>
                <a:spcPct val="20000"/>
              </a:spcBef>
            </a:pPr>
            <a:r>
              <a:rPr lang="en-US" altLang="en-US" sz="1600" b="1" dirty="0" smtClean="0"/>
              <a:t>Purpose:</a:t>
            </a:r>
          </a:p>
          <a:p>
            <a:pPr marL="342900" indent="-342900">
              <a:spcBef>
                <a:spcPct val="20000"/>
              </a:spcBef>
            </a:pPr>
            <a:r>
              <a:rPr lang="en-US" altLang="en-US" sz="1200" dirty="0" smtClean="0"/>
              <a:t>Identifying NVA activities and eliminating them reduces the cost of service to a customer to the value-added activities they requested and for which they are willing to pay.</a:t>
            </a:r>
            <a:endParaRPr lang="en-US" altLang="en-US" sz="1200" dirty="0"/>
          </a:p>
        </p:txBody>
      </p:sp>
      <p:pic>
        <p:nvPicPr>
          <p:cNvPr id="25" name="Picture 8" descr="unused autoclave.jpg"/>
          <p:cNvPicPr>
            <a:picLocks noChangeAspect="1"/>
          </p:cNvPicPr>
          <p:nvPr/>
        </p:nvPicPr>
        <p:blipFill>
          <a:blip r:embed="rId4" cstate="print"/>
          <a:srcRect l="17194" r="17459" b="11687"/>
          <a:stretch>
            <a:fillRect/>
          </a:stretch>
        </p:blipFill>
        <p:spPr bwMode="auto">
          <a:xfrm>
            <a:off x="5449888" y="1447800"/>
            <a:ext cx="2779712" cy="3911600"/>
          </a:xfrm>
          <a:prstGeom prst="rect">
            <a:avLst/>
          </a:prstGeom>
          <a:noFill/>
          <a:ln w="9525">
            <a:noFill/>
            <a:miter lim="800000"/>
            <a:headEnd/>
            <a:tailEnd/>
          </a:ln>
        </p:spPr>
      </p:pic>
      <p:sp>
        <p:nvSpPr>
          <p:cNvPr id="26" name="TextBox 3"/>
          <p:cNvSpPr txBox="1">
            <a:spLocks noChangeArrowheads="1"/>
          </p:cNvSpPr>
          <p:nvPr/>
        </p:nvSpPr>
        <p:spPr bwMode="auto">
          <a:xfrm>
            <a:off x="5410200" y="5334000"/>
            <a:ext cx="2819400" cy="830263"/>
          </a:xfrm>
          <a:prstGeom prst="rect">
            <a:avLst/>
          </a:prstGeom>
          <a:noFill/>
          <a:ln w="9525">
            <a:noFill/>
            <a:miter lim="800000"/>
            <a:headEnd/>
            <a:tailEnd/>
          </a:ln>
        </p:spPr>
        <p:txBody>
          <a:bodyPr wrap="square">
            <a:spAutoFit/>
          </a:bodyPr>
          <a:lstStyle/>
          <a:p>
            <a:pPr algn="ctr"/>
            <a:r>
              <a:rPr lang="en-US" sz="1600" i="1" dirty="0"/>
              <a:t>Example: </a:t>
            </a:r>
            <a:r>
              <a:rPr lang="en-US" sz="1600" i="1" dirty="0" smtClean="0"/>
              <a:t>Autoclave “not </a:t>
            </a:r>
            <a:r>
              <a:rPr lang="en-US" sz="1600" i="1" dirty="0"/>
              <a:t>in use” is generating zero return and adds zero value to any process</a:t>
            </a:r>
          </a:p>
        </p:txBody>
      </p:sp>
    </p:spTree>
  </p:cSld>
  <p:clrMapOvr>
    <a:masterClrMapping/>
  </p:clrMapOvr>
  <p:transition advClick="0" advTm="76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40000"/>
                                  </p:stCondLst>
                                  <p:childTnLst>
                                    <p:set>
                                      <p:cBhvr>
                                        <p:cTn id="6" dur="1" fill="hold">
                                          <p:stCondLst>
                                            <p:cond delay="0"/>
                                          </p:stCondLst>
                                        </p:cTn>
                                        <p:tgtEl>
                                          <p:spTgt spid="20"/>
                                        </p:tgtEl>
                                        <p:attrNameLst>
                                          <p:attrName>style.visibility</p:attrName>
                                        </p:attrNameLst>
                                      </p:cBhvr>
                                      <p:to>
                                        <p:strVal val="visible"/>
                                      </p:to>
                                    </p:set>
                                    <p:animEffect transition="in" filter="slide(fromTop)">
                                      <p:cBhvr>
                                        <p:cTn id="7" dur="1000"/>
                                        <p:tgtEl>
                                          <p:spTgt spid="20"/>
                                        </p:tgtEl>
                                      </p:cBhvr>
                                    </p:animEffect>
                                  </p:childTnLst>
                                </p:cTn>
                              </p:par>
                              <p:par>
                                <p:cTn id="8" presetID="1" presetClass="entr" presetSubtype="0" fill="hold" grpId="0" nodeType="withEffect">
                                  <p:stCondLst>
                                    <p:cond delay="41000"/>
                                  </p:stCondLst>
                                  <p:childTnLst>
                                    <p:set>
                                      <p:cBhvr>
                                        <p:cTn id="9" dur="1" fill="hold">
                                          <p:stCondLst>
                                            <p:cond delay="0"/>
                                          </p:stCondLst>
                                        </p:cTn>
                                        <p:tgtEl>
                                          <p:spTgt spid="21"/>
                                        </p:tgtEl>
                                        <p:attrNameLst>
                                          <p:attrName>style.visibility</p:attrName>
                                        </p:attrNameLst>
                                      </p:cBhvr>
                                      <p:to>
                                        <p:strVal val="visible"/>
                                      </p:to>
                                    </p:set>
                                  </p:childTnLst>
                                </p:cTn>
                              </p:par>
                              <p:par>
                                <p:cTn id="10" presetID="22" presetClass="exit" presetSubtype="1" fill="hold" grpId="1" nodeType="withEffect">
                                  <p:stCondLst>
                                    <p:cond delay="61000"/>
                                  </p:stCondLst>
                                  <p:childTnLst>
                                    <p:animEffect transition="out" filter="wipe(up)">
                                      <p:cBhvr>
                                        <p:cTn id="11" dur="1000"/>
                                        <p:tgtEl>
                                          <p:spTgt spid="21"/>
                                        </p:tgtEl>
                                      </p:cBhvr>
                                    </p:animEffect>
                                    <p:set>
                                      <p:cBhvr>
                                        <p:cTn id="12" dur="1" fill="hold">
                                          <p:stCondLst>
                                            <p:cond delay="999"/>
                                          </p:stCondLst>
                                        </p:cTn>
                                        <p:tgtEl>
                                          <p:spTgt spid="21"/>
                                        </p:tgtEl>
                                        <p:attrNameLst>
                                          <p:attrName>style.visibility</p:attrName>
                                        </p:attrNameLst>
                                      </p:cBhvr>
                                      <p:to>
                                        <p:strVal val="hidden"/>
                                      </p:to>
                                    </p:set>
                                  </p:childTnLst>
                                </p:cTn>
                              </p:par>
                              <p:par>
                                <p:cTn id="13" presetID="1" presetClass="entr" presetSubtype="0" fill="hold" grpId="0" nodeType="withEffect">
                                  <p:stCondLst>
                                    <p:cond delay="61000"/>
                                  </p:stCondLst>
                                  <p:childTnLst>
                                    <p:set>
                                      <p:cBhvr>
                                        <p:cTn id="14" dur="1" fill="hold">
                                          <p:stCondLst>
                                            <p:cond delay="0"/>
                                          </p:stCondLst>
                                        </p:cTn>
                                        <p:tgtEl>
                                          <p:spTgt spid="22"/>
                                        </p:tgtEl>
                                        <p:attrNameLst>
                                          <p:attrName>style.visibility</p:attrName>
                                        </p:attrNameLst>
                                      </p:cBhvr>
                                      <p:to>
                                        <p:strVal val="visible"/>
                                      </p:to>
                                    </p:set>
                                  </p:childTnLst>
                                </p:cTn>
                              </p:par>
                              <p:par>
                                <p:cTn id="15" presetID="22" presetClass="exit" presetSubtype="1" fill="hold" grpId="1" nodeType="withEffect">
                                  <p:stCondLst>
                                    <p:cond delay="74000"/>
                                  </p:stCondLst>
                                  <p:childTnLst>
                                    <p:animEffect transition="out" filter="wipe(up)">
                                      <p:cBhvr>
                                        <p:cTn id="16" dur="1000"/>
                                        <p:tgtEl>
                                          <p:spTgt spid="22"/>
                                        </p:tgtEl>
                                      </p:cBhvr>
                                    </p:animEffect>
                                    <p:set>
                                      <p:cBhvr>
                                        <p:cTn id="17" dur="1" fill="hold">
                                          <p:stCondLst>
                                            <p:cond delay="999"/>
                                          </p:stCondLst>
                                        </p:cTn>
                                        <p:tgtEl>
                                          <p:spTgt spid="22"/>
                                        </p:tgtEl>
                                        <p:attrNameLst>
                                          <p:attrName>style.visibility</p:attrName>
                                        </p:attrNameLst>
                                      </p:cBhvr>
                                      <p:to>
                                        <p:strVal val="hidden"/>
                                      </p:to>
                                    </p:set>
                                  </p:childTnLst>
                                </p:cTn>
                              </p:par>
                              <p:par>
                                <p:cTn id="18" presetID="1" presetClass="entr" presetSubtype="0" fill="hold" grpId="0" nodeType="withEffect">
                                  <p:stCondLst>
                                    <p:cond delay="11500"/>
                                  </p:stCondLst>
                                  <p:childTnLst>
                                    <p:set>
                                      <p:cBhvr>
                                        <p:cTn id="19"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1" grpId="1" animBg="1"/>
      <p:bldP spid="22" grpId="0" animBg="1"/>
      <p:bldP spid="22"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p:cNvPicPr>
            <a:picLocks noChangeAspect="1" noChangeArrowheads="1"/>
          </p:cNvPicPr>
          <p:nvPr/>
        </p:nvPicPr>
        <p:blipFill>
          <a:blip r:embed="rId4" cstate="print"/>
          <a:srcRect/>
          <a:stretch>
            <a:fillRect/>
          </a:stretch>
        </p:blipFill>
        <p:spPr bwMode="auto">
          <a:xfrm>
            <a:off x="0" y="0"/>
            <a:ext cx="9104313" cy="1152525"/>
          </a:xfrm>
          <a:prstGeom prst="rect">
            <a:avLst/>
          </a:prstGeom>
          <a:noFill/>
          <a:ln w="9525">
            <a:noFill/>
            <a:miter lim="800000"/>
            <a:headEnd/>
            <a:tailEnd/>
          </a:ln>
        </p:spPr>
      </p:pic>
      <p:sp>
        <p:nvSpPr>
          <p:cNvPr id="6147" name="TextBox 4"/>
          <p:cNvSpPr txBox="1">
            <a:spLocks noChangeArrowheads="1"/>
          </p:cNvSpPr>
          <p:nvPr/>
        </p:nvSpPr>
        <p:spPr bwMode="auto">
          <a:xfrm>
            <a:off x="0" y="0"/>
            <a:ext cx="5257800" cy="823913"/>
          </a:xfrm>
          <a:prstGeom prst="rect">
            <a:avLst/>
          </a:prstGeom>
          <a:noFill/>
          <a:ln w="9525">
            <a:noFill/>
            <a:miter lim="800000"/>
            <a:headEnd/>
            <a:tailEnd/>
          </a:ln>
        </p:spPr>
        <p:txBody>
          <a:bodyPr>
            <a:spAutoFit/>
          </a:bodyPr>
          <a:lstStyle/>
          <a:p>
            <a:pPr defTabSz="457200"/>
            <a:r>
              <a:rPr lang="en-US" sz="3200" b="1">
                <a:solidFill>
                  <a:schemeClr val="bg1"/>
                </a:solidFill>
              </a:rPr>
              <a:t>8 WASTES: </a:t>
            </a:r>
          </a:p>
          <a:p>
            <a:pPr defTabSz="457200"/>
            <a:r>
              <a:rPr lang="en-US" sz="1600" b="1" u="sng">
                <a:solidFill>
                  <a:schemeClr val="bg1"/>
                </a:solidFill>
              </a:rPr>
              <a:t>(“DOWNTIME”)</a:t>
            </a:r>
            <a:endParaRPr lang="en-US" sz="1600" b="1">
              <a:solidFill>
                <a:schemeClr val="bg1"/>
              </a:solidFill>
            </a:endParaRPr>
          </a:p>
        </p:txBody>
      </p:sp>
      <p:sp>
        <p:nvSpPr>
          <p:cNvPr id="6148" name="Rectangle 4"/>
          <p:cNvSpPr>
            <a:spLocks noChangeArrowheads="1"/>
          </p:cNvSpPr>
          <p:nvPr/>
        </p:nvSpPr>
        <p:spPr bwMode="auto">
          <a:xfrm>
            <a:off x="304800" y="1219200"/>
            <a:ext cx="4038600" cy="12192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400" b="1" u="sng" dirty="0"/>
              <a:t>Definition</a:t>
            </a:r>
            <a:r>
              <a:rPr lang="en-US" sz="1400" b="1" dirty="0"/>
              <a:t>: </a:t>
            </a:r>
          </a:p>
          <a:p>
            <a:pPr marL="342900" indent="-342900" eaLnBrk="0" hangingPunct="0">
              <a:spcBef>
                <a:spcPct val="20000"/>
              </a:spcBef>
            </a:pPr>
            <a:r>
              <a:rPr lang="en-US" sz="1200" dirty="0">
                <a:cs typeface="Times New Roman" pitchFamily="18" charset="0"/>
              </a:rPr>
              <a:t>The classification of the most common wastes in operations and processes.</a:t>
            </a:r>
            <a:endParaRPr lang="en-US" sz="2800" dirty="0"/>
          </a:p>
          <a:p>
            <a:pPr marL="342900" indent="-342900" eaLnBrk="0" hangingPunct="0">
              <a:spcBef>
                <a:spcPct val="20000"/>
              </a:spcBef>
            </a:pPr>
            <a:endParaRPr lang="en-US" sz="1200" dirty="0"/>
          </a:p>
          <a:p>
            <a:pPr marL="342900" indent="-342900" eaLnBrk="0" hangingPunct="0">
              <a:spcBef>
                <a:spcPct val="20000"/>
              </a:spcBef>
            </a:pPr>
            <a:endParaRPr lang="en-US" sz="1400" dirty="0"/>
          </a:p>
        </p:txBody>
      </p:sp>
      <p:sp>
        <p:nvSpPr>
          <p:cNvPr id="6149" name="Rectangle 5"/>
          <p:cNvSpPr>
            <a:spLocks noChangeArrowheads="1"/>
          </p:cNvSpPr>
          <p:nvPr/>
        </p:nvSpPr>
        <p:spPr bwMode="auto">
          <a:xfrm>
            <a:off x="304800" y="2514600"/>
            <a:ext cx="4038600" cy="12192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400" b="1" u="sng" dirty="0"/>
              <a:t>Application</a:t>
            </a:r>
            <a:r>
              <a:rPr lang="en-US" sz="1400" b="1" dirty="0"/>
              <a:t>:</a:t>
            </a:r>
            <a:r>
              <a:rPr lang="en-US" sz="1400" b="1" dirty="0">
                <a:cs typeface="Times New Roman" pitchFamily="18" charset="0"/>
              </a:rPr>
              <a:t> </a:t>
            </a:r>
          </a:p>
          <a:p>
            <a:pPr marL="342900" indent="-342900" eaLnBrk="0" hangingPunct="0">
              <a:spcBef>
                <a:spcPct val="20000"/>
              </a:spcBef>
            </a:pPr>
            <a:r>
              <a:rPr lang="en-US" sz="1200" dirty="0">
                <a:cs typeface="Times New Roman" pitchFamily="18" charset="0"/>
              </a:rPr>
              <a:t>Waste can easily be detected when observing workers walking to gather supplies, re-doing a task, moving material, waiting for information, cleaning, de-gowning, etc.</a:t>
            </a:r>
            <a:endParaRPr lang="en-US" sz="1200" dirty="0"/>
          </a:p>
          <a:p>
            <a:pPr marL="342900" indent="-342900" eaLnBrk="0" hangingPunct="0">
              <a:spcBef>
                <a:spcPct val="20000"/>
              </a:spcBef>
            </a:pPr>
            <a:endParaRPr lang="en-US" sz="1200" dirty="0"/>
          </a:p>
          <a:p>
            <a:pPr marL="342900" indent="-342900" eaLnBrk="0" hangingPunct="0">
              <a:spcBef>
                <a:spcPct val="20000"/>
              </a:spcBef>
            </a:pPr>
            <a:endParaRPr lang="en-US" sz="2400" dirty="0"/>
          </a:p>
        </p:txBody>
      </p:sp>
      <p:pic>
        <p:nvPicPr>
          <p:cNvPr id="6152" name="Picture 11"/>
          <p:cNvPicPr>
            <a:picLocks noChangeAspect="1" noChangeArrowheads="1"/>
          </p:cNvPicPr>
          <p:nvPr/>
        </p:nvPicPr>
        <p:blipFill>
          <a:blip r:embed="rId5" cstate="print"/>
          <a:srcRect l="20586" t="17188" r="5624" b="12500"/>
          <a:stretch>
            <a:fillRect/>
          </a:stretch>
        </p:blipFill>
        <p:spPr bwMode="auto">
          <a:xfrm>
            <a:off x="4419600" y="1219200"/>
            <a:ext cx="4648200" cy="3543300"/>
          </a:xfrm>
          <a:prstGeom prst="rect">
            <a:avLst/>
          </a:prstGeom>
          <a:noFill/>
          <a:ln w="9525">
            <a:noFill/>
            <a:miter lim="800000"/>
            <a:headEnd/>
            <a:tailEnd/>
          </a:ln>
        </p:spPr>
      </p:pic>
      <p:sp>
        <p:nvSpPr>
          <p:cNvPr id="177160" name="AutoShape 8"/>
          <p:cNvSpPr>
            <a:spLocks noChangeArrowheads="1"/>
          </p:cNvSpPr>
          <p:nvPr/>
        </p:nvSpPr>
        <p:spPr bwMode="auto">
          <a:xfrm>
            <a:off x="5486400" y="4284663"/>
            <a:ext cx="2552700" cy="2573337"/>
          </a:xfrm>
          <a:prstGeom prst="irregularSeal2">
            <a:avLst/>
          </a:prstGeom>
          <a:solidFill>
            <a:srgbClr val="FFFF00"/>
          </a:solidFill>
          <a:ln w="9525">
            <a:solidFill>
              <a:schemeClr val="tx1"/>
            </a:solidFill>
            <a:miter lim="800000"/>
            <a:headEnd/>
            <a:tailEnd/>
          </a:ln>
        </p:spPr>
        <p:txBody>
          <a:bodyPr wrap="none" anchor="ctr"/>
          <a:lstStyle/>
          <a:p>
            <a:pPr algn="ctr"/>
            <a:r>
              <a:rPr lang="en-US" sz="1200" b="1"/>
              <a:t>“What stinks </a:t>
            </a:r>
          </a:p>
          <a:p>
            <a:pPr algn="ctr"/>
            <a:r>
              <a:rPr lang="en-US" sz="1200" b="1"/>
              <a:t>about this process?”</a:t>
            </a:r>
          </a:p>
          <a:p>
            <a:pPr algn="ctr"/>
            <a:r>
              <a:rPr lang="en-US" sz="1200" b="1"/>
              <a:t>“Why?”</a:t>
            </a:r>
          </a:p>
          <a:p>
            <a:pPr algn="ctr"/>
            <a:r>
              <a:rPr lang="en-US" sz="1200" b="1"/>
              <a:t>“Where is the waste?”</a:t>
            </a:r>
          </a:p>
        </p:txBody>
      </p:sp>
      <p:pic>
        <p:nvPicPr>
          <p:cNvPr id="8" name="Slide 3.wav">
            <a:hlinkClick r:id="" action="ppaction://media"/>
          </p:cNvPr>
          <p:cNvPicPr>
            <a:picLocks noRot="1" noChangeAspect="1"/>
          </p:cNvPicPr>
          <p:nvPr>
            <a:audioFile r:link="rId1"/>
          </p:nvPr>
        </p:nvPicPr>
        <p:blipFill>
          <a:blip r:embed="rId6" cstate="print"/>
          <a:stretch>
            <a:fillRect/>
          </a:stretch>
        </p:blipFill>
        <p:spPr>
          <a:xfrm>
            <a:off x="152400" y="838200"/>
            <a:ext cx="304800" cy="304800"/>
          </a:xfrm>
          <a:prstGeom prst="rect">
            <a:avLst/>
          </a:prstGeom>
        </p:spPr>
      </p:pic>
      <p:sp>
        <p:nvSpPr>
          <p:cNvPr id="9" name="Rectangle 6"/>
          <p:cNvSpPr>
            <a:spLocks noChangeArrowheads="1"/>
          </p:cNvSpPr>
          <p:nvPr/>
        </p:nvSpPr>
        <p:spPr bwMode="auto">
          <a:xfrm>
            <a:off x="304800" y="3810000"/>
            <a:ext cx="4038600" cy="18288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400" b="1" u="sng" dirty="0"/>
              <a:t>Purpose</a:t>
            </a:r>
            <a:r>
              <a:rPr lang="en-US" sz="1400" b="1" dirty="0"/>
              <a:t>: </a:t>
            </a:r>
          </a:p>
          <a:p>
            <a:pPr marL="342900" indent="-342900" eaLnBrk="0" hangingPunct="0">
              <a:spcBef>
                <a:spcPct val="20000"/>
              </a:spcBef>
            </a:pPr>
            <a:r>
              <a:rPr lang="en-US" sz="1200" dirty="0"/>
              <a:t>“</a:t>
            </a:r>
            <a:r>
              <a:rPr lang="en-US" sz="1200" b="1" dirty="0">
                <a:solidFill>
                  <a:srgbClr val="FF0000"/>
                </a:solidFill>
              </a:rPr>
              <a:t>Waste” causes </a:t>
            </a:r>
            <a:r>
              <a:rPr lang="en-US" sz="1200" dirty="0"/>
              <a:t>more work for the RAS and less time for more important tasks the customer pays us to perform.</a:t>
            </a:r>
          </a:p>
          <a:p>
            <a:pPr marL="342900" indent="-342900" eaLnBrk="0" hangingPunct="0">
              <a:spcBef>
                <a:spcPct val="20000"/>
              </a:spcBef>
            </a:pPr>
            <a:r>
              <a:rPr lang="en-US" sz="1200" dirty="0"/>
              <a:t>Waste also causes worker frustration, exhaustion, lost productivity, slows down research, and prevents CCM from reaching its goals. </a:t>
            </a:r>
          </a:p>
        </p:txBody>
      </p:sp>
    </p:spTree>
  </p:cSld>
  <p:clrMapOvr>
    <a:masterClrMapping/>
  </p:clrMapOvr>
  <p:transition advTm="19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878" fill="hold"/>
                                        <p:tgtEl>
                                          <p:spTgt spid="8"/>
                                        </p:tgtEl>
                                      </p:cBhvr>
                                    </p:cmd>
                                  </p:childTnLst>
                                </p:cTn>
                              </p:par>
                              <p:par>
                                <p:cTn id="7" presetID="1" presetClass="entr" presetSubtype="0" fill="hold" grpId="0" nodeType="withEffect">
                                  <p:stCondLst>
                                    <p:cond delay="0"/>
                                  </p:stCondLst>
                                  <p:childTnLst>
                                    <p:set>
                                      <p:cBhvr>
                                        <p:cTn id="8" dur="1" fill="hold">
                                          <p:stCondLst>
                                            <p:cond delay="0"/>
                                          </p:stCondLst>
                                        </p:cTn>
                                        <p:tgtEl>
                                          <p:spTgt spid="6148"/>
                                        </p:tgtEl>
                                        <p:attrNameLst>
                                          <p:attrName>style.visibility</p:attrName>
                                        </p:attrNameLst>
                                      </p:cBhvr>
                                      <p:to>
                                        <p:strVal val="visible"/>
                                      </p:to>
                                    </p:set>
                                  </p:childTnLst>
                                </p:cTn>
                              </p:par>
                              <p:par>
                                <p:cTn id="9" presetID="47" presetClass="entr" presetSubtype="0" fill="hold" grpId="0" nodeType="withEffect">
                                  <p:stCondLst>
                                    <p:cond delay="4500"/>
                                  </p:stCondLst>
                                  <p:childTnLst>
                                    <p:set>
                                      <p:cBhvr>
                                        <p:cTn id="10" dur="1" fill="hold">
                                          <p:stCondLst>
                                            <p:cond delay="0"/>
                                          </p:stCondLst>
                                        </p:cTn>
                                        <p:tgtEl>
                                          <p:spTgt spid="6149"/>
                                        </p:tgtEl>
                                        <p:attrNameLst>
                                          <p:attrName>style.visibility</p:attrName>
                                        </p:attrNameLst>
                                      </p:cBhvr>
                                      <p:to>
                                        <p:strVal val="visible"/>
                                      </p:to>
                                    </p:set>
                                    <p:animEffect transition="in" filter="fade">
                                      <p:cBhvr>
                                        <p:cTn id="11" dur="1000"/>
                                        <p:tgtEl>
                                          <p:spTgt spid="6149"/>
                                        </p:tgtEl>
                                      </p:cBhvr>
                                    </p:animEffect>
                                    <p:anim calcmode="lin" valueType="num">
                                      <p:cBhvr>
                                        <p:cTn id="12" dur="1000" fill="hold"/>
                                        <p:tgtEl>
                                          <p:spTgt spid="6149"/>
                                        </p:tgtEl>
                                        <p:attrNameLst>
                                          <p:attrName>ppt_x</p:attrName>
                                        </p:attrNameLst>
                                      </p:cBhvr>
                                      <p:tavLst>
                                        <p:tav tm="0">
                                          <p:val>
                                            <p:strVal val="#ppt_x"/>
                                          </p:val>
                                        </p:tav>
                                        <p:tav tm="100000">
                                          <p:val>
                                            <p:strVal val="#ppt_x"/>
                                          </p:val>
                                        </p:tav>
                                      </p:tavLst>
                                    </p:anim>
                                    <p:anim calcmode="lin" valueType="num">
                                      <p:cBhvr>
                                        <p:cTn id="13" dur="1000" fill="hold"/>
                                        <p:tgtEl>
                                          <p:spTgt spid="6149"/>
                                        </p:tgtEl>
                                        <p:attrNameLst>
                                          <p:attrName>ppt_y</p:attrName>
                                        </p:attrNameLst>
                                      </p:cBhvr>
                                      <p:tavLst>
                                        <p:tav tm="0">
                                          <p:val>
                                            <p:strVal val="#ppt_y-.1"/>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6148" grpId="0" animBg="1"/>
      <p:bldP spid="6149"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p:cNvPicPr>
            <a:picLocks noChangeAspect="1" noChangeArrowheads="1"/>
          </p:cNvPicPr>
          <p:nvPr/>
        </p:nvPicPr>
        <p:blipFill>
          <a:blip r:embed="rId5" cstate="print"/>
          <a:srcRect/>
          <a:stretch>
            <a:fillRect/>
          </a:stretch>
        </p:blipFill>
        <p:spPr bwMode="auto">
          <a:xfrm>
            <a:off x="0" y="0"/>
            <a:ext cx="9104313" cy="1152525"/>
          </a:xfrm>
          <a:prstGeom prst="rect">
            <a:avLst/>
          </a:prstGeom>
          <a:noFill/>
          <a:ln w="9525">
            <a:noFill/>
            <a:miter lim="800000"/>
            <a:headEnd/>
            <a:tailEnd/>
          </a:ln>
        </p:spPr>
      </p:pic>
      <p:sp>
        <p:nvSpPr>
          <p:cNvPr id="16387" name="TextBox 4"/>
          <p:cNvSpPr txBox="1">
            <a:spLocks noChangeArrowheads="1"/>
          </p:cNvSpPr>
          <p:nvPr/>
        </p:nvSpPr>
        <p:spPr bwMode="auto">
          <a:xfrm>
            <a:off x="0" y="0"/>
            <a:ext cx="7059613" cy="1128713"/>
          </a:xfrm>
          <a:prstGeom prst="rect">
            <a:avLst/>
          </a:prstGeom>
          <a:noFill/>
          <a:ln w="9525">
            <a:noFill/>
            <a:miter lim="800000"/>
            <a:headEnd/>
            <a:tailEnd/>
          </a:ln>
        </p:spPr>
        <p:txBody>
          <a:bodyPr>
            <a:spAutoFit/>
          </a:bodyPr>
          <a:lstStyle/>
          <a:p>
            <a:pPr defTabSz="457200"/>
            <a:r>
              <a:rPr lang="en-US" sz="3200" b="1">
                <a:solidFill>
                  <a:schemeClr val="bg1"/>
                </a:solidFill>
              </a:rPr>
              <a:t>Andon Cord</a:t>
            </a:r>
          </a:p>
          <a:p>
            <a:pPr defTabSz="457200"/>
            <a:r>
              <a:rPr lang="en-US" sz="1600" b="1">
                <a:solidFill>
                  <a:schemeClr val="bg1"/>
                </a:solidFill>
              </a:rPr>
              <a:t>(“Pull the cord” / Problem Escalation)</a:t>
            </a:r>
          </a:p>
          <a:p>
            <a:pPr defTabSz="457200"/>
            <a:endParaRPr lang="en-US" sz="2000" b="1">
              <a:solidFill>
                <a:schemeClr val="bg1"/>
              </a:solidFill>
            </a:endParaRPr>
          </a:p>
        </p:txBody>
      </p:sp>
      <p:sp>
        <p:nvSpPr>
          <p:cNvPr id="16388" name="Rectangle 4"/>
          <p:cNvSpPr>
            <a:spLocks noChangeArrowheads="1"/>
          </p:cNvSpPr>
          <p:nvPr/>
        </p:nvSpPr>
        <p:spPr bwMode="auto">
          <a:xfrm>
            <a:off x="381000" y="1295400"/>
            <a:ext cx="4038600" cy="12192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a:t>Definition:</a:t>
            </a:r>
          </a:p>
          <a:p>
            <a:pPr marL="342900" indent="-342900" eaLnBrk="0" hangingPunct="0">
              <a:spcBef>
                <a:spcPct val="20000"/>
              </a:spcBef>
            </a:pPr>
            <a:r>
              <a:rPr lang="en-US" sz="1200"/>
              <a:t>Any type of signal to communicate that a system is not working properly or if there is a problem. This allows the issue to be fixed immediately, and not passed downstream to the customer. </a:t>
            </a:r>
          </a:p>
          <a:p>
            <a:pPr marL="342900" indent="-342900" eaLnBrk="0" hangingPunct="0">
              <a:spcBef>
                <a:spcPct val="20000"/>
              </a:spcBef>
            </a:pPr>
            <a:endParaRPr lang="en-US" sz="1200"/>
          </a:p>
        </p:txBody>
      </p:sp>
      <p:sp>
        <p:nvSpPr>
          <p:cNvPr id="16389" name="Rectangle 5"/>
          <p:cNvSpPr>
            <a:spLocks noChangeArrowheads="1"/>
          </p:cNvSpPr>
          <p:nvPr/>
        </p:nvSpPr>
        <p:spPr bwMode="auto">
          <a:xfrm>
            <a:off x="381000" y="2590800"/>
            <a:ext cx="4038600" cy="2743200"/>
          </a:xfrm>
          <a:prstGeom prst="rect">
            <a:avLst/>
          </a:prstGeom>
          <a:noFill/>
          <a:ln w="9525">
            <a:solidFill>
              <a:schemeClr val="accent2"/>
            </a:solidFill>
            <a:miter lim="800000"/>
            <a:headEnd/>
            <a:tailEnd/>
          </a:ln>
        </p:spPr>
        <p:txBody>
          <a:bodyPr/>
          <a:lstStyle/>
          <a:p>
            <a:pPr marL="342900" indent="-342900" eaLnBrk="0" hangingPunct="0">
              <a:spcBef>
                <a:spcPct val="20000"/>
              </a:spcBef>
              <a:defRPr/>
            </a:pPr>
            <a:r>
              <a:rPr lang="en-US" sz="1600" b="1" dirty="0"/>
              <a:t>Application:</a:t>
            </a:r>
          </a:p>
          <a:p>
            <a:pPr marL="342900" indent="-342900" eaLnBrk="0" hangingPunct="0">
              <a:spcBef>
                <a:spcPct val="20000"/>
              </a:spcBef>
              <a:defRPr/>
            </a:pPr>
            <a:r>
              <a:rPr lang="en-US" sz="1050" dirty="0"/>
              <a:t>For any process that is not working, we use an </a:t>
            </a:r>
            <a:r>
              <a:rPr lang="en-US" sz="1050" dirty="0" err="1"/>
              <a:t>andon</a:t>
            </a:r>
            <a:r>
              <a:rPr lang="en-US" sz="1050" dirty="0"/>
              <a:t> cord to bring problems to the surface and to eliminate waste.</a:t>
            </a:r>
          </a:p>
          <a:p>
            <a:pPr marL="342900" indent="-342900" eaLnBrk="0" hangingPunct="0">
              <a:spcBef>
                <a:spcPct val="20000"/>
              </a:spcBef>
              <a:defRPr/>
            </a:pPr>
            <a:endParaRPr lang="en-US" sz="1050" dirty="0"/>
          </a:p>
          <a:p>
            <a:pPr marL="342900" indent="-342900" eaLnBrk="0" hangingPunct="0">
              <a:spcBef>
                <a:spcPct val="20000"/>
              </a:spcBef>
              <a:defRPr/>
            </a:pPr>
            <a:r>
              <a:rPr lang="en-US" sz="1100" dirty="0"/>
              <a:t>Question everything and “pull the cord” if:</a:t>
            </a:r>
          </a:p>
          <a:p>
            <a:pPr marL="800100" lvl="1" indent="-342900" eaLnBrk="0" hangingPunct="0">
              <a:spcBef>
                <a:spcPct val="20000"/>
              </a:spcBef>
              <a:buFont typeface="+mj-lt"/>
              <a:buAutoNum type="arabicPeriod"/>
              <a:defRPr/>
            </a:pPr>
            <a:r>
              <a:rPr lang="en-US" sz="1100" dirty="0"/>
              <a:t>You see something that is “a pain”!</a:t>
            </a:r>
          </a:p>
          <a:p>
            <a:pPr marL="800100" lvl="1" indent="-342900" eaLnBrk="0" hangingPunct="0">
              <a:spcBef>
                <a:spcPct val="20000"/>
              </a:spcBef>
              <a:buFont typeface="+mj-lt"/>
              <a:buAutoNum type="arabicPeriod"/>
              <a:defRPr/>
            </a:pPr>
            <a:r>
              <a:rPr lang="en-US" sz="1100" dirty="0"/>
              <a:t>A Problem is too big for the team to resolve</a:t>
            </a:r>
          </a:p>
          <a:p>
            <a:pPr marL="800100" lvl="1" indent="-342900" eaLnBrk="0" hangingPunct="0">
              <a:spcBef>
                <a:spcPct val="20000"/>
              </a:spcBef>
              <a:buFont typeface="+mj-lt"/>
              <a:buAutoNum type="arabicPeriod"/>
              <a:defRPr/>
            </a:pPr>
            <a:r>
              <a:rPr lang="en-US" sz="1100" dirty="0"/>
              <a:t>A Problem is taking more than 14 days to resolve</a:t>
            </a:r>
          </a:p>
          <a:p>
            <a:pPr marL="800100" lvl="1" indent="-342900" eaLnBrk="0" hangingPunct="0">
              <a:spcBef>
                <a:spcPct val="20000"/>
              </a:spcBef>
              <a:buFont typeface="+mj-lt"/>
              <a:buAutoNum type="arabicPeriod"/>
              <a:defRPr/>
            </a:pPr>
            <a:r>
              <a:rPr lang="en-US" sz="1100" dirty="0"/>
              <a:t>You see a safety issue</a:t>
            </a:r>
          </a:p>
          <a:p>
            <a:pPr marL="342900" indent="-342900" eaLnBrk="0" hangingPunct="0">
              <a:spcBef>
                <a:spcPct val="20000"/>
              </a:spcBef>
              <a:defRPr/>
            </a:pPr>
            <a:endParaRPr lang="en-US" sz="1100" dirty="0"/>
          </a:p>
          <a:p>
            <a:pPr marL="342900" indent="-342900" eaLnBrk="0" hangingPunct="0">
              <a:spcBef>
                <a:spcPct val="20000"/>
              </a:spcBef>
              <a:defRPr/>
            </a:pPr>
            <a:r>
              <a:rPr lang="en-US" sz="1100" dirty="0"/>
              <a:t>Follow-up on your </a:t>
            </a:r>
            <a:r>
              <a:rPr lang="en-US" sz="1100" dirty="0" err="1"/>
              <a:t>Andon</a:t>
            </a:r>
            <a:r>
              <a:rPr lang="en-US" sz="1100" dirty="0"/>
              <a:t> within 7 days to verify clarity.</a:t>
            </a:r>
          </a:p>
          <a:p>
            <a:pPr marL="800100" lvl="1" indent="-342900" eaLnBrk="0" hangingPunct="0">
              <a:spcBef>
                <a:spcPct val="20000"/>
              </a:spcBef>
              <a:buFont typeface="+mj-lt"/>
              <a:buAutoNum type="arabicPeriod"/>
              <a:defRPr/>
            </a:pPr>
            <a:endParaRPr lang="en-US" sz="900" dirty="0"/>
          </a:p>
          <a:p>
            <a:pPr marL="342900" indent="-342900" eaLnBrk="0" hangingPunct="0">
              <a:spcBef>
                <a:spcPct val="20000"/>
              </a:spcBef>
              <a:defRPr/>
            </a:pPr>
            <a:endParaRPr lang="en-US" sz="1200" dirty="0"/>
          </a:p>
        </p:txBody>
      </p:sp>
      <p:pic>
        <p:nvPicPr>
          <p:cNvPr id="8" name="Slide 2a.wav">
            <a:hlinkClick r:id="" action="ppaction://media"/>
          </p:cNvPr>
          <p:cNvPicPr>
            <a:picLocks noRot="1" noChangeAspect="1"/>
          </p:cNvPicPr>
          <p:nvPr>
            <a:audioFile r:link="rId1"/>
          </p:nvPr>
        </p:nvPicPr>
        <p:blipFill>
          <a:blip r:embed="rId6" cstate="print"/>
          <a:stretch>
            <a:fillRect/>
          </a:stretch>
        </p:blipFill>
        <p:spPr>
          <a:xfrm>
            <a:off x="3581400" y="762000"/>
            <a:ext cx="304800" cy="304800"/>
          </a:xfrm>
          <a:prstGeom prst="rect">
            <a:avLst/>
          </a:prstGeom>
        </p:spPr>
      </p:pic>
      <p:pic>
        <p:nvPicPr>
          <p:cNvPr id="9" name="Slide 2b.wav">
            <a:hlinkClick r:id="" action="ppaction://media"/>
          </p:cNvPr>
          <p:cNvPicPr>
            <a:picLocks noRot="1" noChangeAspect="1"/>
          </p:cNvPicPr>
          <p:nvPr>
            <a:audioFile r:link="rId2"/>
          </p:nvPr>
        </p:nvPicPr>
        <p:blipFill>
          <a:blip r:embed="rId7" cstate="print"/>
          <a:stretch>
            <a:fillRect/>
          </a:stretch>
        </p:blipFill>
        <p:spPr>
          <a:xfrm>
            <a:off x="4724400" y="762000"/>
            <a:ext cx="304800" cy="304800"/>
          </a:xfrm>
          <a:prstGeom prst="rect">
            <a:avLst/>
          </a:prstGeom>
        </p:spPr>
      </p:pic>
      <p:pic>
        <p:nvPicPr>
          <p:cNvPr id="1026" name="Picture 2"/>
          <p:cNvPicPr>
            <a:picLocks noChangeAspect="1" noChangeArrowheads="1"/>
          </p:cNvPicPr>
          <p:nvPr/>
        </p:nvPicPr>
        <p:blipFill>
          <a:blip r:embed="rId8" cstate="print"/>
          <a:srcRect l="43941" t="23302" r="28096" b="17044"/>
          <a:stretch>
            <a:fillRect/>
          </a:stretch>
        </p:blipFill>
        <p:spPr bwMode="auto">
          <a:xfrm>
            <a:off x="5181600" y="1752600"/>
            <a:ext cx="3200400" cy="4267200"/>
          </a:xfrm>
          <a:prstGeom prst="rect">
            <a:avLst/>
          </a:prstGeom>
          <a:noFill/>
          <a:ln w="9525">
            <a:solidFill>
              <a:schemeClr val="tx1"/>
            </a:solidFill>
            <a:miter lim="800000"/>
            <a:headEnd/>
            <a:tailEnd/>
          </a:ln>
        </p:spPr>
      </p:pic>
      <p:sp>
        <p:nvSpPr>
          <p:cNvPr id="10" name="Rectangle 6"/>
          <p:cNvSpPr>
            <a:spLocks noChangeArrowheads="1"/>
          </p:cNvSpPr>
          <p:nvPr/>
        </p:nvSpPr>
        <p:spPr bwMode="auto">
          <a:xfrm>
            <a:off x="381000" y="5410200"/>
            <a:ext cx="4038600" cy="11430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Purpose:</a:t>
            </a:r>
          </a:p>
          <a:p>
            <a:pPr marL="342900" indent="-342900" eaLnBrk="0" hangingPunct="0">
              <a:spcBef>
                <a:spcPct val="20000"/>
              </a:spcBef>
            </a:pPr>
            <a:r>
              <a:rPr lang="en-US" sz="1200" dirty="0"/>
              <a:t>To identify Problems that require assistance, immediate attention or issues that need improvements at CCM.</a:t>
            </a:r>
          </a:p>
          <a:p>
            <a:pPr marL="342900" indent="-342900" eaLnBrk="0" hangingPunct="0">
              <a:spcBef>
                <a:spcPct val="20000"/>
              </a:spcBef>
              <a:buFontTx/>
              <a:buChar char="•"/>
            </a:pPr>
            <a:r>
              <a:rPr lang="en-US" sz="900" dirty="0"/>
              <a:t>“Find a problem, Fix a problem, Make it go away”</a:t>
            </a:r>
          </a:p>
          <a:p>
            <a:pPr marL="342900" indent="-342900" eaLnBrk="0" hangingPunct="0">
              <a:spcBef>
                <a:spcPct val="20000"/>
              </a:spcBef>
            </a:pPr>
            <a:endParaRPr lang="en-US" sz="1200" dirty="0"/>
          </a:p>
        </p:txBody>
      </p:sp>
    </p:spTree>
  </p:cSld>
  <p:clrMapOvr>
    <a:masterClrMapping/>
  </p:clrMapOvr>
  <p:transition advClick="0" advTm="4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500"/>
                                  </p:stCondLst>
                                  <p:childTnLst>
                                    <p:cmd type="call" cmd="playFrom(0.0)">
                                      <p:cBhvr>
                                        <p:cTn id="6" dur="14835" fill="hold"/>
                                        <p:tgtEl>
                                          <p:spTgt spid="8"/>
                                        </p:tgtEl>
                                      </p:cBhvr>
                                    </p:cmd>
                                  </p:childTnLst>
                                </p:cTn>
                              </p:par>
                              <p:par>
                                <p:cTn id="7" presetID="1" presetClass="entr" presetSubtype="0" fill="hold" grpId="0" nodeType="withEffect">
                                  <p:stCondLst>
                                    <p:cond delay="500"/>
                                  </p:stCondLst>
                                  <p:childTnLst>
                                    <p:set>
                                      <p:cBhvr>
                                        <p:cTn id="8" dur="1" fill="hold">
                                          <p:stCondLst>
                                            <p:cond delay="0"/>
                                          </p:stCondLst>
                                        </p:cTn>
                                        <p:tgtEl>
                                          <p:spTgt spid="16388"/>
                                        </p:tgtEl>
                                        <p:attrNameLst>
                                          <p:attrName>style.visibility</p:attrName>
                                        </p:attrNameLst>
                                      </p:cBhvr>
                                      <p:to>
                                        <p:strVal val="visible"/>
                                      </p:to>
                                    </p:set>
                                  </p:childTnLst>
                                </p:cTn>
                              </p:par>
                              <p:par>
                                <p:cTn id="9" presetID="22" presetClass="exit" presetSubtype="1" fill="hold" grpId="1" nodeType="withEffect">
                                  <p:stCondLst>
                                    <p:cond delay="14500"/>
                                  </p:stCondLst>
                                  <p:childTnLst>
                                    <p:animEffect transition="out" filter="wipe(up)">
                                      <p:cBhvr>
                                        <p:cTn id="10" dur="1000"/>
                                        <p:tgtEl>
                                          <p:spTgt spid="16388"/>
                                        </p:tgtEl>
                                      </p:cBhvr>
                                    </p:animEffect>
                                    <p:set>
                                      <p:cBhvr>
                                        <p:cTn id="11" dur="1" fill="hold">
                                          <p:stCondLst>
                                            <p:cond delay="999"/>
                                          </p:stCondLst>
                                        </p:cTn>
                                        <p:tgtEl>
                                          <p:spTgt spid="16388"/>
                                        </p:tgtEl>
                                        <p:attrNameLst>
                                          <p:attrName>style.visibility</p:attrName>
                                        </p:attrNameLst>
                                      </p:cBhvr>
                                      <p:to>
                                        <p:strVal val="hidden"/>
                                      </p:to>
                                    </p:set>
                                  </p:childTnLst>
                                </p:cTn>
                              </p:par>
                              <p:par>
                                <p:cTn id="12" presetID="1" presetClass="mediacall" presetSubtype="0" fill="hold" nodeType="withEffect">
                                  <p:stCondLst>
                                    <p:cond delay="15000"/>
                                  </p:stCondLst>
                                  <p:childTnLst>
                                    <p:cmd type="call" cmd="playFrom(0.0)">
                                      <p:cBhvr>
                                        <p:cTn id="13" dur="29792" fill="hold"/>
                                        <p:tgtEl>
                                          <p:spTgt spid="9"/>
                                        </p:tgtEl>
                                      </p:cBhvr>
                                    </p:cmd>
                                  </p:childTnLst>
                                </p:cTn>
                              </p:par>
                              <p:par>
                                <p:cTn id="14" presetID="1" presetClass="entr" presetSubtype="0" fill="hold" grpId="0" nodeType="withEffect">
                                  <p:stCondLst>
                                    <p:cond delay="15000"/>
                                  </p:stCondLst>
                                  <p:childTnLst>
                                    <p:set>
                                      <p:cBhvr>
                                        <p:cTn id="15" dur="1" fill="hold">
                                          <p:stCondLst>
                                            <p:cond delay="0"/>
                                          </p:stCondLst>
                                        </p:cTn>
                                        <p:tgtEl>
                                          <p:spTgt spid="16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showWhenStopped="0">
                <p:cTn id="1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16388" grpId="0" animBg="1"/>
      <p:bldP spid="16388" grpId="1" animBg="1"/>
      <p:bldP spid="1638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17411" name="TextBox 4"/>
          <p:cNvSpPr txBox="1">
            <a:spLocks noChangeArrowheads="1"/>
          </p:cNvSpPr>
          <p:nvPr/>
        </p:nvSpPr>
        <p:spPr bwMode="auto">
          <a:xfrm>
            <a:off x="0" y="0"/>
            <a:ext cx="7059613" cy="1128713"/>
          </a:xfrm>
          <a:prstGeom prst="rect">
            <a:avLst/>
          </a:prstGeom>
          <a:noFill/>
          <a:ln w="9525">
            <a:noFill/>
            <a:miter lim="800000"/>
            <a:headEnd/>
            <a:tailEnd/>
          </a:ln>
        </p:spPr>
        <p:txBody>
          <a:bodyPr>
            <a:spAutoFit/>
          </a:bodyPr>
          <a:lstStyle/>
          <a:p>
            <a:pPr defTabSz="457200"/>
            <a:r>
              <a:rPr lang="en-US" sz="3200" b="1">
                <a:solidFill>
                  <a:schemeClr val="bg1"/>
                </a:solidFill>
              </a:rPr>
              <a:t>Affinity Diagram</a:t>
            </a:r>
          </a:p>
          <a:p>
            <a:pPr defTabSz="457200"/>
            <a:endParaRPr lang="en-US" sz="1600" b="1">
              <a:solidFill>
                <a:schemeClr val="bg1"/>
              </a:solidFill>
            </a:endParaRPr>
          </a:p>
          <a:p>
            <a:pPr defTabSz="457200"/>
            <a:endParaRPr lang="en-US" sz="2000" b="1">
              <a:solidFill>
                <a:schemeClr val="bg1"/>
              </a:solidFill>
            </a:endParaRPr>
          </a:p>
        </p:txBody>
      </p:sp>
      <p:sp>
        <p:nvSpPr>
          <p:cNvPr id="17412" name="Rectangle 4"/>
          <p:cNvSpPr>
            <a:spLocks noChangeArrowheads="1"/>
          </p:cNvSpPr>
          <p:nvPr/>
        </p:nvSpPr>
        <p:spPr bwMode="auto">
          <a:xfrm>
            <a:off x="381000" y="1295400"/>
            <a:ext cx="4038600" cy="7620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Definition:</a:t>
            </a:r>
          </a:p>
          <a:p>
            <a:pPr marL="342900" indent="-342900" eaLnBrk="0" hangingPunct="0">
              <a:spcBef>
                <a:spcPct val="20000"/>
              </a:spcBef>
            </a:pPr>
            <a:r>
              <a:rPr lang="en-US" sz="1100" dirty="0"/>
              <a:t>Affinity Diagrams are used to visually prioritize and cluster problems, countermeasures, ideas or issues. </a:t>
            </a:r>
          </a:p>
          <a:p>
            <a:pPr marL="342900" indent="-342900" eaLnBrk="0" hangingPunct="0">
              <a:spcBef>
                <a:spcPct val="20000"/>
              </a:spcBef>
            </a:pPr>
            <a:endParaRPr lang="en-US" sz="1200" dirty="0"/>
          </a:p>
        </p:txBody>
      </p:sp>
      <p:sp>
        <p:nvSpPr>
          <p:cNvPr id="17413" name="Rectangle 5"/>
          <p:cNvSpPr>
            <a:spLocks noChangeArrowheads="1"/>
          </p:cNvSpPr>
          <p:nvPr/>
        </p:nvSpPr>
        <p:spPr bwMode="auto">
          <a:xfrm>
            <a:off x="381000" y="2133600"/>
            <a:ext cx="4038600" cy="31242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Application:</a:t>
            </a:r>
          </a:p>
          <a:p>
            <a:pPr marL="342900" indent="-342900" eaLnBrk="0" hangingPunct="0">
              <a:spcBef>
                <a:spcPct val="20000"/>
              </a:spcBef>
            </a:pPr>
            <a:r>
              <a:rPr lang="en-US" sz="1100" dirty="0"/>
              <a:t>Problem Solving Board</a:t>
            </a:r>
          </a:p>
          <a:p>
            <a:pPr marL="342900" indent="-342900" eaLnBrk="0" hangingPunct="0">
              <a:spcBef>
                <a:spcPct val="20000"/>
              </a:spcBef>
              <a:buFontTx/>
              <a:buChar char="-"/>
            </a:pPr>
            <a:r>
              <a:rPr lang="en-US" sz="1100" dirty="0"/>
              <a:t>Individuals can identify problems or ideas on opportunity cards</a:t>
            </a:r>
          </a:p>
          <a:p>
            <a:pPr marL="342900" indent="-342900" eaLnBrk="0" hangingPunct="0">
              <a:spcBef>
                <a:spcPct val="20000"/>
              </a:spcBef>
              <a:buFontTx/>
              <a:buChar char="-"/>
            </a:pPr>
            <a:r>
              <a:rPr lang="en-US" sz="1100" dirty="0"/>
              <a:t>The team will then place the card on the affinity diagram, based on its impact and effort/cost.</a:t>
            </a:r>
          </a:p>
          <a:p>
            <a:pPr marL="342900" indent="-342900" eaLnBrk="0" hangingPunct="0">
              <a:spcBef>
                <a:spcPct val="20000"/>
              </a:spcBef>
            </a:pPr>
            <a:endParaRPr lang="en-US" sz="1100" dirty="0"/>
          </a:p>
          <a:p>
            <a:pPr marL="342900" indent="-342900" eaLnBrk="0" hangingPunct="0">
              <a:spcBef>
                <a:spcPct val="20000"/>
              </a:spcBef>
            </a:pPr>
            <a:r>
              <a:rPr lang="en-US" sz="1100" dirty="0"/>
              <a:t>Fishbone (refer to Fishbone form)</a:t>
            </a:r>
          </a:p>
          <a:p>
            <a:pPr marL="342900" indent="-342900" eaLnBrk="0" hangingPunct="0">
              <a:spcBef>
                <a:spcPct val="20000"/>
              </a:spcBef>
              <a:buFontTx/>
              <a:buChar char="-"/>
            </a:pPr>
            <a:r>
              <a:rPr lang="en-US" sz="1100" dirty="0"/>
              <a:t>After </a:t>
            </a:r>
            <a:r>
              <a:rPr lang="en-US" sz="1100" dirty="0" smtClean="0"/>
              <a:t>problems or causes </a:t>
            </a:r>
            <a:r>
              <a:rPr lang="en-US" sz="1100" dirty="0"/>
              <a:t>have been identified on sticky notes and organized on the </a:t>
            </a:r>
            <a:r>
              <a:rPr lang="en-US" sz="1100" dirty="0" smtClean="0"/>
              <a:t>fishbone, the team then brainstorms countermeasures to make those problems or causes go away. The </a:t>
            </a:r>
            <a:r>
              <a:rPr lang="en-US" sz="1100" dirty="0"/>
              <a:t>team can </a:t>
            </a:r>
            <a:r>
              <a:rPr lang="en-US" sz="1100" dirty="0" smtClean="0"/>
              <a:t>then appropriately </a:t>
            </a:r>
            <a:r>
              <a:rPr lang="en-US" sz="1100" dirty="0"/>
              <a:t>place </a:t>
            </a:r>
            <a:r>
              <a:rPr lang="en-US" sz="1100" dirty="0" smtClean="0"/>
              <a:t>the countermeasure </a:t>
            </a:r>
            <a:r>
              <a:rPr lang="en-US" sz="1100" dirty="0"/>
              <a:t>on the affinity diagram.</a:t>
            </a:r>
          </a:p>
          <a:p>
            <a:pPr marL="342900" indent="-342900" eaLnBrk="0" hangingPunct="0">
              <a:spcBef>
                <a:spcPct val="20000"/>
              </a:spcBef>
            </a:pPr>
            <a:endParaRPr lang="en-US" sz="1100" dirty="0"/>
          </a:p>
          <a:p>
            <a:pPr marL="342900" indent="-342900" eaLnBrk="0" hangingPunct="0">
              <a:spcBef>
                <a:spcPct val="20000"/>
              </a:spcBef>
            </a:pPr>
            <a:r>
              <a:rPr lang="en-US" sz="1100" dirty="0"/>
              <a:t>The best results are achieved when the activity is completed by a cross-functional team of stakeholders.</a:t>
            </a:r>
          </a:p>
        </p:txBody>
      </p:sp>
      <p:sp>
        <p:nvSpPr>
          <p:cNvPr id="40" name="Rectangle 6"/>
          <p:cNvSpPr>
            <a:spLocks noChangeArrowheads="1"/>
          </p:cNvSpPr>
          <p:nvPr/>
        </p:nvSpPr>
        <p:spPr bwMode="auto">
          <a:xfrm>
            <a:off x="381000" y="5410200"/>
            <a:ext cx="4038600" cy="12954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dirty="0"/>
              <a:t>Purpose:</a:t>
            </a:r>
          </a:p>
          <a:p>
            <a:pPr marL="342900" indent="-342900" eaLnBrk="0" hangingPunct="0">
              <a:spcBef>
                <a:spcPct val="20000"/>
              </a:spcBef>
            </a:pPr>
            <a:r>
              <a:rPr lang="en-US" sz="1100" dirty="0"/>
              <a:t>Affinity diagrams are used as a visual tool to enable all stakeholders to become an active participant in prioritizing team tasks and initiatives.  The process requires everyone to become immersed in the discussion, which has benefits beyond the deliverables.</a:t>
            </a:r>
          </a:p>
          <a:p>
            <a:pPr marL="342900" indent="-342900" eaLnBrk="0" hangingPunct="0">
              <a:spcBef>
                <a:spcPct val="20000"/>
              </a:spcBef>
            </a:pPr>
            <a:endParaRPr lang="en-US" sz="1600" b="1" dirty="0"/>
          </a:p>
          <a:p>
            <a:pPr marL="342900" indent="-342900" eaLnBrk="0" hangingPunct="0">
              <a:spcBef>
                <a:spcPct val="20000"/>
              </a:spcBef>
            </a:pPr>
            <a:endParaRPr lang="en-US" sz="1200" b="1" dirty="0"/>
          </a:p>
          <a:p>
            <a:pPr marL="342900" indent="-342900" eaLnBrk="0" hangingPunct="0">
              <a:spcBef>
                <a:spcPct val="20000"/>
              </a:spcBef>
            </a:pPr>
            <a:endParaRPr lang="en-US" sz="1600" b="1" dirty="0"/>
          </a:p>
          <a:p>
            <a:pPr marL="342900" indent="-342900" eaLnBrk="0" hangingPunct="0">
              <a:spcBef>
                <a:spcPct val="20000"/>
              </a:spcBef>
            </a:pPr>
            <a:endParaRPr lang="en-US" sz="1200" dirty="0"/>
          </a:p>
        </p:txBody>
      </p:sp>
      <p:cxnSp>
        <p:nvCxnSpPr>
          <p:cNvPr id="45" name="Straight Arrow Connector 44"/>
          <p:cNvCxnSpPr/>
          <p:nvPr/>
        </p:nvCxnSpPr>
        <p:spPr>
          <a:xfrm flipH="1">
            <a:off x="5791200" y="56388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391400" y="5638800"/>
            <a:ext cx="3810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rot="16200000">
            <a:off x="4604266" y="3396734"/>
            <a:ext cx="914400" cy="369332"/>
          </a:xfrm>
          <a:prstGeom prst="rect">
            <a:avLst/>
          </a:prstGeom>
          <a:noFill/>
        </p:spPr>
        <p:txBody>
          <a:bodyPr wrap="square" rtlCol="0">
            <a:spAutoFit/>
          </a:bodyPr>
          <a:lstStyle/>
          <a:p>
            <a:r>
              <a:rPr lang="en-US" dirty="0" smtClean="0"/>
              <a:t>Impact</a:t>
            </a:r>
            <a:endParaRPr lang="en-US" dirty="0"/>
          </a:p>
        </p:txBody>
      </p:sp>
      <p:sp>
        <p:nvSpPr>
          <p:cNvPr id="50" name="TextBox 49"/>
          <p:cNvSpPr txBox="1"/>
          <p:nvPr/>
        </p:nvSpPr>
        <p:spPr>
          <a:xfrm>
            <a:off x="5715000" y="5466839"/>
            <a:ext cx="2154749" cy="369332"/>
          </a:xfrm>
          <a:prstGeom prst="rect">
            <a:avLst/>
          </a:prstGeom>
          <a:noFill/>
        </p:spPr>
        <p:txBody>
          <a:bodyPr wrap="square" rtlCol="0">
            <a:spAutoFit/>
          </a:bodyPr>
          <a:lstStyle/>
          <a:p>
            <a:pPr algn="ctr"/>
            <a:r>
              <a:rPr lang="en-US" dirty="0" smtClean="0"/>
              <a:t>Cost/ Effort</a:t>
            </a:r>
            <a:endParaRPr lang="en-US" dirty="0"/>
          </a:p>
        </p:txBody>
      </p:sp>
      <p:pic>
        <p:nvPicPr>
          <p:cNvPr id="51" name="Picture 2" descr="C:\Users\gmc20\AppData\Local\Microsoft\Windows\Temporary Internet Files\Content.Outlook\56WZPY01\photo (7).JPG"/>
          <p:cNvPicPr>
            <a:picLocks noChangeAspect="1" noChangeArrowheads="1"/>
          </p:cNvPicPr>
          <p:nvPr/>
        </p:nvPicPr>
        <p:blipFill>
          <a:blip r:embed="rId4" cstate="print"/>
          <a:srcRect/>
          <a:stretch>
            <a:fillRect/>
          </a:stretch>
        </p:blipFill>
        <p:spPr bwMode="auto">
          <a:xfrm>
            <a:off x="5391150" y="1752600"/>
            <a:ext cx="2732088" cy="3657600"/>
          </a:xfrm>
          <a:prstGeom prst="rect">
            <a:avLst/>
          </a:prstGeom>
          <a:noFill/>
          <a:ln w="9525">
            <a:noFill/>
            <a:miter lim="800000"/>
            <a:headEnd/>
            <a:tailEnd/>
          </a:ln>
        </p:spPr>
      </p:pic>
      <p:sp>
        <p:nvSpPr>
          <p:cNvPr id="53" name="TextBox 10"/>
          <p:cNvSpPr txBox="1">
            <a:spLocks noChangeArrowheads="1"/>
          </p:cNvSpPr>
          <p:nvPr/>
        </p:nvSpPr>
        <p:spPr bwMode="auto">
          <a:xfrm>
            <a:off x="4495800" y="1443037"/>
            <a:ext cx="1184275" cy="584775"/>
          </a:xfrm>
          <a:prstGeom prst="rect">
            <a:avLst/>
          </a:prstGeom>
          <a:solidFill>
            <a:srgbClr val="00B050"/>
          </a:solidFill>
          <a:ln w="9525">
            <a:noFill/>
            <a:miter lim="800000"/>
            <a:headEnd/>
            <a:tailEnd/>
          </a:ln>
        </p:spPr>
        <p:txBody>
          <a:bodyPr>
            <a:spAutoFit/>
          </a:bodyPr>
          <a:lstStyle/>
          <a:p>
            <a:pPr algn="ctr"/>
            <a:r>
              <a:rPr lang="en-US" sz="800" dirty="0">
                <a:solidFill>
                  <a:schemeClr val="bg1"/>
                </a:solidFill>
              </a:rPr>
              <a:t>“High Impact/</a:t>
            </a:r>
          </a:p>
          <a:p>
            <a:pPr algn="ctr"/>
            <a:r>
              <a:rPr lang="en-US" sz="800" dirty="0">
                <a:solidFill>
                  <a:schemeClr val="bg1"/>
                </a:solidFill>
              </a:rPr>
              <a:t>Low Difficulty”</a:t>
            </a:r>
          </a:p>
          <a:p>
            <a:pPr algn="ctr"/>
            <a:r>
              <a:rPr lang="en-US" sz="800" dirty="0">
                <a:solidFill>
                  <a:schemeClr val="bg1"/>
                </a:solidFill>
              </a:rPr>
              <a:t>= </a:t>
            </a:r>
            <a:r>
              <a:rPr lang="en-US" sz="800" dirty="0" smtClean="0">
                <a:solidFill>
                  <a:schemeClr val="bg1"/>
                </a:solidFill>
              </a:rPr>
              <a:t>Best </a:t>
            </a:r>
            <a:r>
              <a:rPr lang="en-US" sz="800" dirty="0">
                <a:solidFill>
                  <a:schemeClr val="bg1"/>
                </a:solidFill>
              </a:rPr>
              <a:t>place to start </a:t>
            </a:r>
            <a:r>
              <a:rPr lang="en-US" sz="800" dirty="0" smtClean="0">
                <a:solidFill>
                  <a:schemeClr val="bg1"/>
                </a:solidFill>
              </a:rPr>
              <a:t> or “Just do it”</a:t>
            </a:r>
            <a:endParaRPr lang="en-US" sz="800" dirty="0">
              <a:solidFill>
                <a:schemeClr val="bg1"/>
              </a:solidFill>
            </a:endParaRPr>
          </a:p>
        </p:txBody>
      </p:sp>
      <p:sp>
        <p:nvSpPr>
          <p:cNvPr id="54" name="TextBox 58"/>
          <p:cNvSpPr txBox="1">
            <a:spLocks noChangeArrowheads="1"/>
          </p:cNvSpPr>
          <p:nvPr/>
        </p:nvSpPr>
        <p:spPr bwMode="auto">
          <a:xfrm>
            <a:off x="7848600" y="1443037"/>
            <a:ext cx="1152525" cy="707886"/>
          </a:xfrm>
          <a:prstGeom prst="rect">
            <a:avLst/>
          </a:prstGeom>
          <a:solidFill>
            <a:srgbClr val="FFFF00"/>
          </a:solidFill>
          <a:ln w="9525">
            <a:noFill/>
            <a:miter lim="800000"/>
            <a:headEnd/>
            <a:tailEnd/>
          </a:ln>
        </p:spPr>
        <p:txBody>
          <a:bodyPr>
            <a:spAutoFit/>
          </a:bodyPr>
          <a:lstStyle/>
          <a:p>
            <a:pPr algn="ctr"/>
            <a:r>
              <a:rPr lang="en-US" sz="800" dirty="0">
                <a:solidFill>
                  <a:srgbClr val="FF0000"/>
                </a:solidFill>
              </a:rPr>
              <a:t>“High Impact/</a:t>
            </a:r>
          </a:p>
          <a:p>
            <a:pPr algn="ctr"/>
            <a:r>
              <a:rPr lang="en-US" sz="800" dirty="0">
                <a:solidFill>
                  <a:srgbClr val="FF0000"/>
                </a:solidFill>
              </a:rPr>
              <a:t>High Difficulty”</a:t>
            </a:r>
          </a:p>
          <a:p>
            <a:pPr algn="ctr"/>
            <a:r>
              <a:rPr lang="en-US" sz="800" dirty="0">
                <a:solidFill>
                  <a:srgbClr val="FF0000"/>
                </a:solidFill>
              </a:rPr>
              <a:t>= Needs </a:t>
            </a:r>
            <a:r>
              <a:rPr lang="en-US" sz="800" dirty="0" smtClean="0">
                <a:solidFill>
                  <a:srgbClr val="FF0000"/>
                </a:solidFill>
              </a:rPr>
              <a:t>time, money, assistance </a:t>
            </a:r>
          </a:p>
          <a:p>
            <a:pPr algn="ctr"/>
            <a:r>
              <a:rPr lang="en-US" sz="800" dirty="0" smtClean="0">
                <a:solidFill>
                  <a:srgbClr val="FF0000"/>
                </a:solidFill>
              </a:rPr>
              <a:t>or “Not right now”</a:t>
            </a:r>
            <a:endParaRPr lang="en-US" sz="800" dirty="0">
              <a:solidFill>
                <a:srgbClr val="FF0000"/>
              </a:solidFill>
            </a:endParaRPr>
          </a:p>
        </p:txBody>
      </p:sp>
      <p:sp>
        <p:nvSpPr>
          <p:cNvPr id="55" name="TextBox 59"/>
          <p:cNvSpPr txBox="1">
            <a:spLocks noChangeArrowheads="1"/>
          </p:cNvSpPr>
          <p:nvPr/>
        </p:nvSpPr>
        <p:spPr bwMode="auto">
          <a:xfrm>
            <a:off x="7848600" y="5253037"/>
            <a:ext cx="1111250" cy="461963"/>
          </a:xfrm>
          <a:prstGeom prst="rect">
            <a:avLst/>
          </a:prstGeom>
          <a:solidFill>
            <a:srgbClr val="FF0000"/>
          </a:solidFill>
          <a:ln w="9525">
            <a:noFill/>
            <a:miter lim="800000"/>
            <a:headEnd/>
            <a:tailEnd/>
          </a:ln>
        </p:spPr>
        <p:txBody>
          <a:bodyPr>
            <a:spAutoFit/>
          </a:bodyPr>
          <a:lstStyle/>
          <a:p>
            <a:pPr algn="ctr"/>
            <a:r>
              <a:rPr lang="en-US" sz="800" dirty="0">
                <a:solidFill>
                  <a:schemeClr val="bg1"/>
                </a:solidFill>
              </a:rPr>
              <a:t>“Low Impact/</a:t>
            </a:r>
          </a:p>
          <a:p>
            <a:pPr algn="ctr"/>
            <a:r>
              <a:rPr lang="en-US" sz="800" dirty="0">
                <a:solidFill>
                  <a:schemeClr val="bg1"/>
                </a:solidFill>
              </a:rPr>
              <a:t>High Difficulty”</a:t>
            </a:r>
          </a:p>
          <a:p>
            <a:pPr algn="ctr"/>
            <a:r>
              <a:rPr lang="en-US" sz="800">
                <a:solidFill>
                  <a:schemeClr val="bg1"/>
                </a:solidFill>
              </a:rPr>
              <a:t>= </a:t>
            </a:r>
            <a:r>
              <a:rPr lang="en-US" sz="800" smtClean="0">
                <a:solidFill>
                  <a:schemeClr val="bg1"/>
                </a:solidFill>
              </a:rPr>
              <a:t>Best </a:t>
            </a:r>
            <a:r>
              <a:rPr lang="en-US" sz="800" dirty="0">
                <a:solidFill>
                  <a:schemeClr val="bg1"/>
                </a:solidFill>
              </a:rPr>
              <a:t>to avoid </a:t>
            </a:r>
          </a:p>
        </p:txBody>
      </p:sp>
      <p:sp>
        <p:nvSpPr>
          <p:cNvPr id="56" name="TextBox 61"/>
          <p:cNvSpPr txBox="1">
            <a:spLocks noChangeArrowheads="1"/>
          </p:cNvSpPr>
          <p:nvPr/>
        </p:nvSpPr>
        <p:spPr bwMode="auto">
          <a:xfrm>
            <a:off x="5562600" y="2286000"/>
            <a:ext cx="1219200" cy="1200150"/>
          </a:xfrm>
          <a:prstGeom prst="rect">
            <a:avLst/>
          </a:prstGeom>
          <a:noFill/>
          <a:ln w="50800">
            <a:solidFill>
              <a:srgbClr val="00B050"/>
            </a:solidFill>
            <a:miter lim="800000"/>
            <a:headEnd/>
            <a:tailEnd/>
          </a:ln>
        </p:spPr>
        <p:txBody>
          <a:bodyPr wrap="square">
            <a:spAutoFit/>
          </a:bodyPr>
          <a:lstStyle/>
          <a:p>
            <a:endParaRPr lang="en-US"/>
          </a:p>
          <a:p>
            <a:endParaRPr lang="en-US"/>
          </a:p>
          <a:p>
            <a:endParaRPr lang="en-US"/>
          </a:p>
          <a:p>
            <a:endParaRPr lang="en-US"/>
          </a:p>
        </p:txBody>
      </p:sp>
      <p:sp>
        <p:nvSpPr>
          <p:cNvPr id="57" name="TextBox 63"/>
          <p:cNvSpPr txBox="1">
            <a:spLocks noChangeArrowheads="1"/>
          </p:cNvSpPr>
          <p:nvPr/>
        </p:nvSpPr>
        <p:spPr bwMode="auto">
          <a:xfrm>
            <a:off x="6781800" y="2286000"/>
            <a:ext cx="1219200" cy="1200150"/>
          </a:xfrm>
          <a:prstGeom prst="rect">
            <a:avLst/>
          </a:prstGeom>
          <a:noFill/>
          <a:ln w="50800">
            <a:solidFill>
              <a:srgbClr val="FFFF00"/>
            </a:solidFill>
            <a:miter lim="800000"/>
            <a:headEnd/>
            <a:tailEnd/>
          </a:ln>
        </p:spPr>
        <p:txBody>
          <a:bodyPr wrap="square">
            <a:spAutoFit/>
          </a:bodyPr>
          <a:lstStyle/>
          <a:p>
            <a:endParaRPr lang="en-US"/>
          </a:p>
          <a:p>
            <a:endParaRPr lang="en-US"/>
          </a:p>
          <a:p>
            <a:endParaRPr lang="en-US"/>
          </a:p>
          <a:p>
            <a:endParaRPr lang="en-US"/>
          </a:p>
        </p:txBody>
      </p:sp>
      <p:sp>
        <p:nvSpPr>
          <p:cNvPr id="58" name="TextBox 65"/>
          <p:cNvSpPr txBox="1">
            <a:spLocks noChangeArrowheads="1"/>
          </p:cNvSpPr>
          <p:nvPr/>
        </p:nvSpPr>
        <p:spPr bwMode="auto">
          <a:xfrm>
            <a:off x="6789738" y="3657600"/>
            <a:ext cx="1211262" cy="1200150"/>
          </a:xfrm>
          <a:prstGeom prst="rect">
            <a:avLst/>
          </a:prstGeom>
          <a:noFill/>
          <a:ln w="50800">
            <a:solidFill>
              <a:srgbClr val="FF0000"/>
            </a:solidFill>
            <a:miter lim="800000"/>
            <a:headEnd/>
            <a:tailEnd/>
          </a:ln>
        </p:spPr>
        <p:txBody>
          <a:bodyPr>
            <a:spAutoFit/>
          </a:bodyPr>
          <a:lstStyle/>
          <a:p>
            <a:endParaRPr lang="en-US"/>
          </a:p>
          <a:p>
            <a:endParaRPr lang="en-US"/>
          </a:p>
          <a:p>
            <a:endParaRPr lang="en-US"/>
          </a:p>
          <a:p>
            <a:endParaRPr lang="en-US"/>
          </a:p>
        </p:txBody>
      </p:sp>
      <p:sp>
        <p:nvSpPr>
          <p:cNvPr id="59" name="TextBox 68"/>
          <p:cNvSpPr txBox="1">
            <a:spLocks noChangeArrowheads="1"/>
          </p:cNvSpPr>
          <p:nvPr/>
        </p:nvSpPr>
        <p:spPr bwMode="auto">
          <a:xfrm>
            <a:off x="5565775" y="3657600"/>
            <a:ext cx="1216025" cy="1200150"/>
          </a:xfrm>
          <a:prstGeom prst="rect">
            <a:avLst/>
          </a:prstGeom>
          <a:noFill/>
          <a:ln w="50800">
            <a:solidFill>
              <a:schemeClr val="accent4"/>
            </a:solidFill>
            <a:miter lim="800000"/>
            <a:headEnd/>
            <a:tailEnd/>
          </a:ln>
        </p:spPr>
        <p:txBody>
          <a:bodyPr wrap="square">
            <a:spAutoFit/>
          </a:bodyPr>
          <a:lstStyle/>
          <a:p>
            <a:endParaRPr lang="en-US"/>
          </a:p>
          <a:p>
            <a:endParaRPr lang="en-US"/>
          </a:p>
          <a:p>
            <a:endParaRPr lang="en-US"/>
          </a:p>
          <a:p>
            <a:endParaRPr lang="en-US"/>
          </a:p>
        </p:txBody>
      </p:sp>
      <p:sp>
        <p:nvSpPr>
          <p:cNvPr id="60" name="TextBox 10"/>
          <p:cNvSpPr txBox="1">
            <a:spLocks noChangeArrowheads="1"/>
          </p:cNvSpPr>
          <p:nvPr/>
        </p:nvSpPr>
        <p:spPr bwMode="auto">
          <a:xfrm>
            <a:off x="4495800" y="5257800"/>
            <a:ext cx="1184275" cy="584775"/>
          </a:xfrm>
          <a:prstGeom prst="rect">
            <a:avLst/>
          </a:prstGeom>
          <a:solidFill>
            <a:schemeClr val="accent4"/>
          </a:solidFill>
          <a:ln w="9525">
            <a:noFill/>
            <a:miter lim="800000"/>
            <a:headEnd/>
            <a:tailEnd/>
          </a:ln>
        </p:spPr>
        <p:txBody>
          <a:bodyPr>
            <a:spAutoFit/>
          </a:bodyPr>
          <a:lstStyle/>
          <a:p>
            <a:pPr algn="ctr"/>
            <a:r>
              <a:rPr lang="en-US" sz="800" dirty="0" smtClean="0">
                <a:solidFill>
                  <a:schemeClr val="bg1"/>
                </a:solidFill>
              </a:rPr>
              <a:t>“Low </a:t>
            </a:r>
            <a:r>
              <a:rPr lang="en-US" sz="800" dirty="0">
                <a:solidFill>
                  <a:schemeClr val="bg1"/>
                </a:solidFill>
              </a:rPr>
              <a:t>Impact/</a:t>
            </a:r>
          </a:p>
          <a:p>
            <a:pPr algn="ctr"/>
            <a:r>
              <a:rPr lang="en-US" sz="800" dirty="0">
                <a:solidFill>
                  <a:schemeClr val="bg1"/>
                </a:solidFill>
              </a:rPr>
              <a:t>Low Difficulty”</a:t>
            </a:r>
          </a:p>
          <a:p>
            <a:pPr algn="ctr"/>
            <a:r>
              <a:rPr lang="en-US" sz="800" dirty="0" smtClean="0">
                <a:solidFill>
                  <a:schemeClr val="bg1"/>
                </a:solidFill>
              </a:rPr>
              <a:t>= Low priority, but maybe worthwhile</a:t>
            </a:r>
            <a:endParaRPr lang="en-US" sz="800" dirty="0">
              <a:solidFill>
                <a:schemeClr val="bg1"/>
              </a:solidFill>
            </a:endParaRPr>
          </a:p>
        </p:txBody>
      </p:sp>
      <p:cxnSp>
        <p:nvCxnSpPr>
          <p:cNvPr id="61" name="Straight Arrow Connector 60"/>
          <p:cNvCxnSpPr/>
          <p:nvPr/>
        </p:nvCxnSpPr>
        <p:spPr>
          <a:xfrm flipV="1">
            <a:off x="5105400" y="2209800"/>
            <a:ext cx="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105400" y="4038600"/>
            <a:ext cx="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2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1" fill="hold" grpId="0" nodeType="withEffect">
                                  <p:stCondLst>
                                    <p:cond delay="23000"/>
                                  </p:stCondLst>
                                  <p:childTnLst>
                                    <p:animEffect transition="out" filter="wipe(up)">
                                      <p:cBhvr>
                                        <p:cTn id="6" dur="1000"/>
                                        <p:tgtEl>
                                          <p:spTgt spid="17412"/>
                                        </p:tgtEl>
                                      </p:cBhvr>
                                    </p:animEffect>
                                    <p:set>
                                      <p:cBhvr>
                                        <p:cTn id="7" dur="1" fill="hold">
                                          <p:stCondLst>
                                            <p:cond delay="999"/>
                                          </p:stCondLst>
                                        </p:cTn>
                                        <p:tgtEl>
                                          <p:spTgt spid="17412"/>
                                        </p:tgtEl>
                                        <p:attrNameLst>
                                          <p:attrName>style.visibility</p:attrName>
                                        </p:attrNameLst>
                                      </p:cBhvr>
                                      <p:to>
                                        <p:strVal val="hidden"/>
                                      </p:to>
                                    </p:set>
                                  </p:childTnLst>
                                </p:cTn>
                              </p:par>
                              <p:par>
                                <p:cTn id="8" presetID="1" presetClass="entr" presetSubtype="0" fill="hold" grpId="0" nodeType="withEffect">
                                  <p:stCondLst>
                                    <p:cond delay="24000"/>
                                  </p:stCondLst>
                                  <p:childTnLst>
                                    <p:set>
                                      <p:cBhvr>
                                        <p:cTn id="9" dur="1" fill="hold">
                                          <p:stCondLst>
                                            <p:cond delay="0"/>
                                          </p:stCondLst>
                                        </p:cTn>
                                        <p:tgtEl>
                                          <p:spTgt spid="17413"/>
                                        </p:tgtEl>
                                        <p:attrNameLst>
                                          <p:attrName>style.visibility</p:attrName>
                                        </p:attrNameLst>
                                      </p:cBhvr>
                                      <p:to>
                                        <p:strVal val="visible"/>
                                      </p:to>
                                    </p:set>
                                  </p:childTnLst>
                                </p:cTn>
                              </p:par>
                              <p:par>
                                <p:cTn id="10" presetID="1" presetClass="entr" presetSubtype="0" fill="hold" grpId="0" nodeType="withEffect">
                                  <p:stCondLst>
                                    <p:cond delay="44000"/>
                                  </p:stCondLst>
                                  <p:childTnLst>
                                    <p:set>
                                      <p:cBhvr>
                                        <p:cTn id="11" dur="1" fill="hold">
                                          <p:stCondLst>
                                            <p:cond delay="0"/>
                                          </p:stCondLst>
                                        </p:cTn>
                                        <p:tgtEl>
                                          <p:spTgt spid="48"/>
                                        </p:tgtEl>
                                        <p:attrNameLst>
                                          <p:attrName>style.visibility</p:attrName>
                                        </p:attrNameLst>
                                      </p:cBhvr>
                                      <p:to>
                                        <p:strVal val="visible"/>
                                      </p:to>
                                    </p:set>
                                  </p:childTnLst>
                                </p:cTn>
                              </p:par>
                              <p:par>
                                <p:cTn id="12" presetID="1" presetClass="entr" presetSubtype="0" fill="hold" grpId="0" nodeType="withEffect">
                                  <p:stCondLst>
                                    <p:cond delay="46000"/>
                                  </p:stCondLst>
                                  <p:childTnLst>
                                    <p:set>
                                      <p:cBhvr>
                                        <p:cTn id="13" dur="1" fill="hold">
                                          <p:stCondLst>
                                            <p:cond delay="0"/>
                                          </p:stCondLst>
                                        </p:cTn>
                                        <p:tgtEl>
                                          <p:spTgt spid="50"/>
                                        </p:tgtEl>
                                        <p:attrNameLst>
                                          <p:attrName>style.visibility</p:attrName>
                                        </p:attrNameLst>
                                      </p:cBhvr>
                                      <p:to>
                                        <p:strVal val="visible"/>
                                      </p:to>
                                    </p:set>
                                  </p:childTnLst>
                                </p:cTn>
                              </p:par>
                              <p:par>
                                <p:cTn id="14" presetID="1" presetClass="entr" presetSubtype="0" fill="hold" nodeType="withEffect">
                                  <p:stCondLst>
                                    <p:cond delay="108000"/>
                                  </p:stCondLst>
                                  <p:childTnLst>
                                    <p:set>
                                      <p:cBhvr>
                                        <p:cTn id="15" dur="1" fill="hold">
                                          <p:stCondLst>
                                            <p:cond delay="0"/>
                                          </p:stCondLst>
                                        </p:cTn>
                                        <p:tgtEl>
                                          <p:spTgt spid="61"/>
                                        </p:tgtEl>
                                        <p:attrNameLst>
                                          <p:attrName>style.visibility</p:attrName>
                                        </p:attrNameLst>
                                      </p:cBhvr>
                                      <p:to>
                                        <p:strVal val="visible"/>
                                      </p:to>
                                    </p:set>
                                  </p:childTnLst>
                                </p:cTn>
                              </p:par>
                              <p:par>
                                <p:cTn id="16" presetID="1" presetClass="entr" presetSubtype="0" fill="hold" nodeType="withEffect">
                                  <p:stCondLst>
                                    <p:cond delay="110000"/>
                                  </p:stCondLst>
                                  <p:childTnLst>
                                    <p:set>
                                      <p:cBhvr>
                                        <p:cTn id="17" dur="1" fill="hold">
                                          <p:stCondLst>
                                            <p:cond delay="0"/>
                                          </p:stCondLst>
                                        </p:cTn>
                                        <p:tgtEl>
                                          <p:spTgt spid="62"/>
                                        </p:tgtEl>
                                        <p:attrNameLst>
                                          <p:attrName>style.visibility</p:attrName>
                                        </p:attrNameLst>
                                      </p:cBhvr>
                                      <p:to>
                                        <p:strVal val="visible"/>
                                      </p:to>
                                    </p:set>
                                  </p:childTnLst>
                                </p:cTn>
                              </p:par>
                              <p:par>
                                <p:cTn id="18" presetID="1" presetClass="entr" presetSubtype="0" fill="hold" nodeType="withEffect">
                                  <p:stCondLst>
                                    <p:cond delay="118000"/>
                                  </p:stCondLst>
                                  <p:childTnLst>
                                    <p:set>
                                      <p:cBhvr>
                                        <p:cTn id="19" dur="1" fill="hold">
                                          <p:stCondLst>
                                            <p:cond delay="0"/>
                                          </p:stCondLst>
                                        </p:cTn>
                                        <p:tgtEl>
                                          <p:spTgt spid="45"/>
                                        </p:tgtEl>
                                        <p:attrNameLst>
                                          <p:attrName>style.visibility</p:attrName>
                                        </p:attrNameLst>
                                      </p:cBhvr>
                                      <p:to>
                                        <p:strVal val="visible"/>
                                      </p:to>
                                    </p:set>
                                  </p:childTnLst>
                                </p:cTn>
                              </p:par>
                              <p:par>
                                <p:cTn id="20" presetID="1" presetClass="entr" presetSubtype="0" fill="hold" nodeType="withEffect">
                                  <p:stCondLst>
                                    <p:cond delay="120000"/>
                                  </p:stCondLst>
                                  <p:childTnLst>
                                    <p:set>
                                      <p:cBhvr>
                                        <p:cTn id="21" dur="1" fill="hold">
                                          <p:stCondLst>
                                            <p:cond delay="0"/>
                                          </p:stCondLst>
                                        </p:cTn>
                                        <p:tgtEl>
                                          <p:spTgt spid="46"/>
                                        </p:tgtEl>
                                        <p:attrNameLst>
                                          <p:attrName>style.visibility</p:attrName>
                                        </p:attrNameLst>
                                      </p:cBhvr>
                                      <p:to>
                                        <p:strVal val="visible"/>
                                      </p:to>
                                    </p:set>
                                  </p:childTnLst>
                                </p:cTn>
                              </p:par>
                              <p:par>
                                <p:cTn id="22" presetID="47" presetClass="entr" presetSubtype="0" fill="hold" grpId="0" nodeType="withEffect">
                                  <p:stCondLst>
                                    <p:cond delay="128000"/>
                                  </p:stCondLst>
                                  <p:childTnLst>
                                    <p:set>
                                      <p:cBhvr>
                                        <p:cTn id="23" dur="1" fill="hold">
                                          <p:stCondLst>
                                            <p:cond delay="0"/>
                                          </p:stCondLst>
                                        </p:cTn>
                                        <p:tgtEl>
                                          <p:spTgt spid="56"/>
                                        </p:tgtEl>
                                        <p:attrNameLst>
                                          <p:attrName>style.visibility</p:attrName>
                                        </p:attrNameLst>
                                      </p:cBhvr>
                                      <p:to>
                                        <p:strVal val="visible"/>
                                      </p:to>
                                    </p:set>
                                    <p:animEffect transition="in" filter="fade">
                                      <p:cBhvr>
                                        <p:cTn id="24" dur="1000"/>
                                        <p:tgtEl>
                                          <p:spTgt spid="56"/>
                                        </p:tgtEl>
                                      </p:cBhvr>
                                    </p:animEffect>
                                    <p:anim calcmode="lin" valueType="num">
                                      <p:cBhvr>
                                        <p:cTn id="25" dur="1000" fill="hold"/>
                                        <p:tgtEl>
                                          <p:spTgt spid="56"/>
                                        </p:tgtEl>
                                        <p:attrNameLst>
                                          <p:attrName>ppt_x</p:attrName>
                                        </p:attrNameLst>
                                      </p:cBhvr>
                                      <p:tavLst>
                                        <p:tav tm="0">
                                          <p:val>
                                            <p:strVal val="#ppt_x"/>
                                          </p:val>
                                        </p:tav>
                                        <p:tav tm="100000">
                                          <p:val>
                                            <p:strVal val="#ppt_x"/>
                                          </p:val>
                                        </p:tav>
                                      </p:tavLst>
                                    </p:anim>
                                    <p:anim calcmode="lin" valueType="num">
                                      <p:cBhvr>
                                        <p:cTn id="26" dur="1000" fill="hold"/>
                                        <p:tgtEl>
                                          <p:spTgt spid="56"/>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280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1000"/>
                                        <p:tgtEl>
                                          <p:spTgt spid="57"/>
                                        </p:tgtEl>
                                      </p:cBhvr>
                                    </p:animEffect>
                                    <p:anim calcmode="lin" valueType="num">
                                      <p:cBhvr>
                                        <p:cTn id="30" dur="1000" fill="hold"/>
                                        <p:tgtEl>
                                          <p:spTgt spid="57"/>
                                        </p:tgtEl>
                                        <p:attrNameLst>
                                          <p:attrName>ppt_x</p:attrName>
                                        </p:attrNameLst>
                                      </p:cBhvr>
                                      <p:tavLst>
                                        <p:tav tm="0">
                                          <p:val>
                                            <p:strVal val="#ppt_x"/>
                                          </p:val>
                                        </p:tav>
                                        <p:tav tm="100000">
                                          <p:val>
                                            <p:strVal val="#ppt_x"/>
                                          </p:val>
                                        </p:tav>
                                      </p:tavLst>
                                    </p:anim>
                                    <p:anim calcmode="lin" valueType="num">
                                      <p:cBhvr>
                                        <p:cTn id="31" dur="1000" fill="hold"/>
                                        <p:tgtEl>
                                          <p:spTgt spid="5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2800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2800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1000"/>
                                        <p:tgtEl>
                                          <p:spTgt spid="58"/>
                                        </p:tgtEl>
                                      </p:cBhvr>
                                    </p:animEffect>
                                    <p:anim calcmode="lin" valueType="num">
                                      <p:cBhvr>
                                        <p:cTn id="40" dur="1000" fill="hold"/>
                                        <p:tgtEl>
                                          <p:spTgt spid="58"/>
                                        </p:tgtEl>
                                        <p:attrNameLst>
                                          <p:attrName>ppt_x</p:attrName>
                                        </p:attrNameLst>
                                      </p:cBhvr>
                                      <p:tavLst>
                                        <p:tav tm="0">
                                          <p:val>
                                            <p:strVal val="#ppt_x"/>
                                          </p:val>
                                        </p:tav>
                                        <p:tav tm="100000">
                                          <p:val>
                                            <p:strVal val="#ppt_x"/>
                                          </p:val>
                                        </p:tav>
                                      </p:tavLst>
                                    </p:anim>
                                    <p:anim calcmode="lin" valueType="num">
                                      <p:cBhvr>
                                        <p:cTn id="41" dur="1000" fill="hold"/>
                                        <p:tgtEl>
                                          <p:spTgt spid="5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5200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1000"/>
                                        <p:tgtEl>
                                          <p:spTgt spid="53"/>
                                        </p:tgtEl>
                                      </p:cBhvr>
                                    </p:animEffect>
                                    <p:anim calcmode="lin" valueType="num">
                                      <p:cBhvr>
                                        <p:cTn id="45" dur="1000" fill="hold"/>
                                        <p:tgtEl>
                                          <p:spTgt spid="53"/>
                                        </p:tgtEl>
                                        <p:attrNameLst>
                                          <p:attrName>ppt_x</p:attrName>
                                        </p:attrNameLst>
                                      </p:cBhvr>
                                      <p:tavLst>
                                        <p:tav tm="0">
                                          <p:val>
                                            <p:strVal val="#ppt_x"/>
                                          </p:val>
                                        </p:tav>
                                        <p:tav tm="100000">
                                          <p:val>
                                            <p:strVal val="#ppt_x"/>
                                          </p:val>
                                        </p:tav>
                                      </p:tavLst>
                                    </p:anim>
                                    <p:anim calcmode="lin" valueType="num">
                                      <p:cBhvr>
                                        <p:cTn id="46" dur="1000" fill="hold"/>
                                        <p:tgtEl>
                                          <p:spTgt spid="53"/>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17400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18800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1000" fill="hold"/>
                                        <p:tgtEl>
                                          <p:spTgt spid="6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800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1000"/>
                                        <p:tgtEl>
                                          <p:spTgt spid="55"/>
                                        </p:tgtEl>
                                      </p:cBhvr>
                                    </p:animEffect>
                                    <p:anim calcmode="lin" valueType="num">
                                      <p:cBhvr>
                                        <p:cTn id="60" dur="1000" fill="hold"/>
                                        <p:tgtEl>
                                          <p:spTgt spid="55"/>
                                        </p:tgtEl>
                                        <p:attrNameLst>
                                          <p:attrName>ppt_x</p:attrName>
                                        </p:attrNameLst>
                                      </p:cBhvr>
                                      <p:tavLst>
                                        <p:tav tm="0">
                                          <p:val>
                                            <p:strVal val="#ppt_x"/>
                                          </p:val>
                                        </p:tav>
                                        <p:tav tm="100000">
                                          <p:val>
                                            <p:strVal val="#ppt_x"/>
                                          </p:val>
                                        </p:tav>
                                      </p:tavLst>
                                    </p:anim>
                                    <p:anim calcmode="lin" valueType="num">
                                      <p:cBhvr>
                                        <p:cTn id="6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3" grpId="0" animBg="1"/>
      <p:bldP spid="48" grpId="0"/>
      <p:bldP spid="50" grpId="0"/>
      <p:bldP spid="53" grpId="0" animBg="1"/>
      <p:bldP spid="54" grpId="0" animBg="1"/>
      <p:bldP spid="55" grpId="0" animBg="1"/>
      <p:bldP spid="56" grpId="0" animBg="1"/>
      <p:bldP spid="57" grpId="0" animBg="1"/>
      <p:bldP spid="58" grpId="0" animBg="1"/>
      <p:bldP spid="59"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9"/>
          <p:cNvPicPr>
            <a:picLocks noChangeAspect="1" noChangeArrowheads="1"/>
          </p:cNvPicPr>
          <p:nvPr/>
        </p:nvPicPr>
        <p:blipFill>
          <a:blip r:embed="rId3" cstate="print"/>
          <a:srcRect/>
          <a:stretch>
            <a:fillRect/>
          </a:stretch>
        </p:blipFill>
        <p:spPr bwMode="auto">
          <a:xfrm>
            <a:off x="0" y="0"/>
            <a:ext cx="9104313" cy="1152525"/>
          </a:xfrm>
          <a:prstGeom prst="rect">
            <a:avLst/>
          </a:prstGeom>
          <a:noFill/>
          <a:ln w="9525">
            <a:noFill/>
            <a:miter lim="800000"/>
            <a:headEnd/>
            <a:tailEnd/>
          </a:ln>
        </p:spPr>
      </p:pic>
      <p:sp>
        <p:nvSpPr>
          <p:cNvPr id="17412" name="TextBox 4"/>
          <p:cNvSpPr txBox="1">
            <a:spLocks noChangeArrowheads="1"/>
          </p:cNvSpPr>
          <p:nvPr/>
        </p:nvSpPr>
        <p:spPr bwMode="auto">
          <a:xfrm>
            <a:off x="0" y="0"/>
            <a:ext cx="7059613" cy="825500"/>
          </a:xfrm>
          <a:prstGeom prst="rect">
            <a:avLst/>
          </a:prstGeom>
          <a:noFill/>
          <a:ln w="9525">
            <a:noFill/>
            <a:miter lim="800000"/>
            <a:headEnd/>
            <a:tailEnd/>
          </a:ln>
        </p:spPr>
        <p:txBody>
          <a:bodyPr>
            <a:spAutoFit/>
          </a:bodyPr>
          <a:lstStyle/>
          <a:p>
            <a:pPr defTabSz="457200"/>
            <a:endParaRPr lang="en-US" sz="1600" b="1">
              <a:solidFill>
                <a:schemeClr val="bg1"/>
              </a:solidFill>
            </a:endParaRPr>
          </a:p>
          <a:p>
            <a:pPr defTabSz="457200"/>
            <a:endParaRPr lang="en-US" sz="1600" b="1">
              <a:solidFill>
                <a:schemeClr val="bg1"/>
              </a:solidFill>
            </a:endParaRPr>
          </a:p>
          <a:p>
            <a:pPr defTabSz="457200"/>
            <a:endParaRPr lang="en-US" sz="1600" b="1">
              <a:solidFill>
                <a:schemeClr val="bg1"/>
              </a:solidFill>
            </a:endParaRPr>
          </a:p>
        </p:txBody>
      </p:sp>
      <p:sp>
        <p:nvSpPr>
          <p:cNvPr id="17413" name="Rectangle 5"/>
          <p:cNvSpPr>
            <a:spLocks noChangeArrowheads="1"/>
          </p:cNvSpPr>
          <p:nvPr/>
        </p:nvSpPr>
        <p:spPr bwMode="auto">
          <a:xfrm>
            <a:off x="381000" y="1143000"/>
            <a:ext cx="4343400" cy="914400"/>
          </a:xfrm>
          <a:prstGeom prst="rect">
            <a:avLst/>
          </a:prstGeom>
          <a:noFill/>
          <a:ln w="9525">
            <a:solidFill>
              <a:schemeClr val="accent2"/>
            </a:solidFill>
            <a:miter lim="800000"/>
            <a:headEnd/>
            <a:tailEnd/>
          </a:ln>
        </p:spPr>
        <p:txBody>
          <a:bodyPr/>
          <a:lstStyle/>
          <a:p>
            <a:pPr marL="342900" indent="-342900">
              <a:spcBef>
                <a:spcPct val="20000"/>
              </a:spcBef>
            </a:pPr>
            <a:r>
              <a:rPr lang="en-US" sz="1600" b="1"/>
              <a:t>Definition:</a:t>
            </a:r>
          </a:p>
          <a:p>
            <a:pPr marL="342900" indent="-342900">
              <a:spcBef>
                <a:spcPct val="20000"/>
              </a:spcBef>
            </a:pPr>
            <a:r>
              <a:rPr lang="en-US" sz="1100"/>
              <a:t>PDCA is an acronym for “Plan, Do, Check, Adjust/Act” cycle of continuous improvement.  It is the four-step method used by CCM to eliminate problems and waste.</a:t>
            </a:r>
          </a:p>
          <a:p>
            <a:pPr marL="342900" indent="-342900">
              <a:spcBef>
                <a:spcPct val="20000"/>
              </a:spcBef>
            </a:pPr>
            <a:r>
              <a:rPr lang="en-US" sz="1200"/>
              <a:t> </a:t>
            </a:r>
          </a:p>
          <a:p>
            <a:pPr marL="342900" indent="-342900">
              <a:spcBef>
                <a:spcPct val="20000"/>
              </a:spcBef>
            </a:pPr>
            <a:endParaRPr lang="en-US" sz="1200"/>
          </a:p>
        </p:txBody>
      </p:sp>
      <p:sp>
        <p:nvSpPr>
          <p:cNvPr id="17414" name="Rectangle 6"/>
          <p:cNvSpPr>
            <a:spLocks noChangeArrowheads="1"/>
          </p:cNvSpPr>
          <p:nvPr/>
        </p:nvSpPr>
        <p:spPr bwMode="auto">
          <a:xfrm>
            <a:off x="381000" y="2133600"/>
            <a:ext cx="4343400" cy="34290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Application:</a:t>
            </a:r>
          </a:p>
          <a:p>
            <a:pPr marL="342900" indent="-342900">
              <a:spcBef>
                <a:spcPct val="20000"/>
              </a:spcBef>
            </a:pPr>
            <a:r>
              <a:rPr lang="en-US" sz="1100" dirty="0"/>
              <a:t>In the “PLAN” stage, the Team carefully identifies the current state of the problem with metrics (footsteps, time, touch-points, bending, cost).  The Team then identifies the ideal state (reduction of the metrics above).  The Team analyzes the problem using “Root Cause Analysis” techniques such as the 5-Whys, Fishbone Diagram, surveys.  The Team then brainstorms appropriate Countermeasures to eliminate the “root causes”.</a:t>
            </a:r>
          </a:p>
          <a:p>
            <a:pPr marL="342900" indent="-342900">
              <a:spcBef>
                <a:spcPct val="20000"/>
              </a:spcBef>
            </a:pPr>
            <a:r>
              <a:rPr lang="en-US" sz="1100" dirty="0"/>
              <a:t>In the “DO” stage, the Team </a:t>
            </a:r>
            <a:r>
              <a:rPr lang="en-US" sz="1100" dirty="0" smtClean="0"/>
              <a:t>will </a:t>
            </a:r>
            <a:r>
              <a:rPr lang="en-US" sz="1100" dirty="0"/>
              <a:t>test the countermeasures that they feel will eliminate the problem in a controlled pilot group .</a:t>
            </a:r>
          </a:p>
          <a:p>
            <a:pPr marL="342900" indent="-342900">
              <a:spcBef>
                <a:spcPct val="20000"/>
              </a:spcBef>
            </a:pPr>
            <a:r>
              <a:rPr lang="en-US" sz="1100" dirty="0"/>
              <a:t>In the “CHECK” stage, the Team will examine how their countermeasures behaved; did it get better or worse?  </a:t>
            </a:r>
          </a:p>
          <a:p>
            <a:pPr marL="342900" indent="-342900">
              <a:spcBef>
                <a:spcPct val="20000"/>
              </a:spcBef>
            </a:pPr>
            <a:r>
              <a:rPr lang="en-US" sz="1100" dirty="0"/>
              <a:t>In the “Adjust” stage, if the problem was not eliminated, they will revisit the problem and analyze once again and test different countermeasures. If the problem was eliminated, they move to the “ACT” stage.</a:t>
            </a:r>
          </a:p>
          <a:p>
            <a:pPr marL="342900" indent="-342900">
              <a:spcBef>
                <a:spcPct val="20000"/>
              </a:spcBef>
            </a:pPr>
            <a:r>
              <a:rPr lang="en-US" sz="1100" dirty="0"/>
              <a:t>In the “ACT” stage, the new process becomes the new standard and should be rolled out to all teams involved with the process.</a:t>
            </a:r>
          </a:p>
        </p:txBody>
      </p:sp>
      <p:sp>
        <p:nvSpPr>
          <p:cNvPr id="17416" name="TextBox 4"/>
          <p:cNvSpPr txBox="1">
            <a:spLocks noChangeArrowheads="1"/>
          </p:cNvSpPr>
          <p:nvPr/>
        </p:nvSpPr>
        <p:spPr bwMode="auto">
          <a:xfrm>
            <a:off x="0" y="0"/>
            <a:ext cx="7059613" cy="1077913"/>
          </a:xfrm>
          <a:prstGeom prst="rect">
            <a:avLst/>
          </a:prstGeom>
          <a:noFill/>
          <a:ln w="9525">
            <a:noFill/>
            <a:miter lim="800000"/>
            <a:headEnd/>
            <a:tailEnd/>
          </a:ln>
        </p:spPr>
        <p:txBody>
          <a:bodyPr>
            <a:spAutoFit/>
          </a:bodyPr>
          <a:lstStyle/>
          <a:p>
            <a:pPr defTabSz="457200"/>
            <a:r>
              <a:rPr lang="en-US" sz="3200" b="1">
                <a:solidFill>
                  <a:schemeClr val="bg1"/>
                </a:solidFill>
              </a:rPr>
              <a:t>PDCA</a:t>
            </a:r>
          </a:p>
          <a:p>
            <a:pPr defTabSz="457200"/>
            <a:r>
              <a:rPr lang="en-US" sz="1600" b="1">
                <a:solidFill>
                  <a:schemeClr val="bg1"/>
                </a:solidFill>
              </a:rPr>
              <a:t>(Plan, Do, Check, Act)</a:t>
            </a:r>
          </a:p>
          <a:p>
            <a:pPr defTabSz="457200"/>
            <a:endParaRPr lang="en-US" sz="1600" b="1">
              <a:solidFill>
                <a:schemeClr val="bg1"/>
              </a:solidFill>
            </a:endParaRPr>
          </a:p>
        </p:txBody>
      </p:sp>
      <p:pic>
        <p:nvPicPr>
          <p:cNvPr id="13" name="Picture 12" descr="IMG_0466.JPG"/>
          <p:cNvPicPr>
            <a:picLocks noChangeAspect="1"/>
          </p:cNvPicPr>
          <p:nvPr/>
        </p:nvPicPr>
        <p:blipFill>
          <a:blip r:embed="rId4" cstate="print"/>
          <a:srcRect l="2500" t="11228" r="1667" b="6667"/>
          <a:stretch>
            <a:fillRect/>
          </a:stretch>
        </p:blipFill>
        <p:spPr>
          <a:xfrm>
            <a:off x="4798646" y="1214735"/>
            <a:ext cx="4345354" cy="2743200"/>
          </a:xfrm>
          <a:prstGeom prst="rect">
            <a:avLst/>
          </a:prstGeom>
        </p:spPr>
      </p:pic>
      <p:sp>
        <p:nvSpPr>
          <p:cNvPr id="15" name="TextBox 14"/>
          <p:cNvSpPr txBox="1"/>
          <p:nvPr/>
        </p:nvSpPr>
        <p:spPr>
          <a:xfrm>
            <a:off x="6858000" y="1600200"/>
            <a:ext cx="304800" cy="707886"/>
          </a:xfrm>
          <a:prstGeom prst="rect">
            <a:avLst/>
          </a:prstGeom>
          <a:noFill/>
        </p:spPr>
        <p:txBody>
          <a:bodyPr wrap="square" rtlCol="0">
            <a:spAutoFit/>
          </a:bodyPr>
          <a:lstStyle/>
          <a:p>
            <a:r>
              <a:rPr lang="en-US" sz="4000" b="1" dirty="0" smtClean="0">
                <a:solidFill>
                  <a:srgbClr val="FF0000"/>
                </a:solidFill>
              </a:rPr>
              <a:t>P</a:t>
            </a:r>
            <a:endParaRPr lang="en-US" sz="4000" b="1" dirty="0">
              <a:solidFill>
                <a:srgbClr val="FF0000"/>
              </a:solidFill>
            </a:endParaRPr>
          </a:p>
        </p:txBody>
      </p:sp>
      <p:sp>
        <p:nvSpPr>
          <p:cNvPr id="17" name="TextBox 16"/>
          <p:cNvSpPr txBox="1"/>
          <p:nvPr/>
        </p:nvSpPr>
        <p:spPr>
          <a:xfrm>
            <a:off x="5105400" y="2133600"/>
            <a:ext cx="381000" cy="707886"/>
          </a:xfrm>
          <a:prstGeom prst="rect">
            <a:avLst/>
          </a:prstGeom>
          <a:noFill/>
        </p:spPr>
        <p:txBody>
          <a:bodyPr wrap="square" rtlCol="0">
            <a:spAutoFit/>
          </a:bodyPr>
          <a:lstStyle/>
          <a:p>
            <a:r>
              <a:rPr lang="en-US" sz="4000" b="1" dirty="0" smtClean="0">
                <a:solidFill>
                  <a:srgbClr val="FF0000"/>
                </a:solidFill>
              </a:rPr>
              <a:t>D</a:t>
            </a:r>
            <a:endParaRPr lang="en-US" sz="4000" b="1" dirty="0">
              <a:solidFill>
                <a:srgbClr val="FF0000"/>
              </a:solidFill>
            </a:endParaRPr>
          </a:p>
        </p:txBody>
      </p:sp>
      <p:sp>
        <p:nvSpPr>
          <p:cNvPr id="19" name="TextBox 18"/>
          <p:cNvSpPr txBox="1"/>
          <p:nvPr/>
        </p:nvSpPr>
        <p:spPr>
          <a:xfrm>
            <a:off x="8534400" y="3352800"/>
            <a:ext cx="304800" cy="707886"/>
          </a:xfrm>
          <a:prstGeom prst="rect">
            <a:avLst/>
          </a:prstGeom>
          <a:noFill/>
        </p:spPr>
        <p:txBody>
          <a:bodyPr wrap="square" rtlCol="0">
            <a:spAutoFit/>
          </a:bodyPr>
          <a:lstStyle/>
          <a:p>
            <a:r>
              <a:rPr lang="en-US" sz="4000" b="1" dirty="0" smtClean="0">
                <a:solidFill>
                  <a:srgbClr val="FF0000"/>
                </a:solidFill>
              </a:rPr>
              <a:t>A</a:t>
            </a:r>
            <a:endParaRPr lang="en-US" sz="4000" b="1" dirty="0">
              <a:solidFill>
                <a:srgbClr val="FF0000"/>
              </a:solidFill>
            </a:endParaRPr>
          </a:p>
        </p:txBody>
      </p:sp>
      <p:pic>
        <p:nvPicPr>
          <p:cNvPr id="1027" name="Picture 3" descr="C:\Users\jb259\AppData\Local\Microsoft\Windows\Temporary Internet Files\Content.Outlook\6YX2PA37\FullSizeRender.jpg"/>
          <p:cNvPicPr>
            <a:picLocks noChangeAspect="1" noChangeArrowheads="1"/>
          </p:cNvPicPr>
          <p:nvPr/>
        </p:nvPicPr>
        <p:blipFill>
          <a:blip r:embed="rId5" cstate="print"/>
          <a:srcRect l="2295"/>
          <a:stretch>
            <a:fillRect/>
          </a:stretch>
        </p:blipFill>
        <p:spPr bwMode="auto">
          <a:xfrm rot="5400000">
            <a:off x="6260647" y="3517447"/>
            <a:ext cx="1347106" cy="2286000"/>
          </a:xfrm>
          <a:prstGeom prst="rect">
            <a:avLst/>
          </a:prstGeom>
          <a:noFill/>
          <a:ln>
            <a:solidFill>
              <a:schemeClr val="tx1"/>
            </a:solidFill>
          </a:ln>
        </p:spPr>
      </p:pic>
      <p:pic>
        <p:nvPicPr>
          <p:cNvPr id="1028" name="Picture 4" descr="C:\Users\jb259\AppData\Local\Microsoft\Windows\Temporary Internet Files\Content.Outlook\6YX2PA37\FullSizeRender (3).jpg"/>
          <p:cNvPicPr>
            <a:picLocks noChangeAspect="1" noChangeArrowheads="1"/>
          </p:cNvPicPr>
          <p:nvPr/>
        </p:nvPicPr>
        <p:blipFill>
          <a:blip r:embed="rId6" cstate="print"/>
          <a:srcRect b="2291"/>
          <a:stretch>
            <a:fillRect/>
          </a:stretch>
        </p:blipFill>
        <p:spPr bwMode="auto">
          <a:xfrm>
            <a:off x="5791200" y="5410200"/>
            <a:ext cx="2286000" cy="1333202"/>
          </a:xfrm>
          <a:prstGeom prst="rect">
            <a:avLst/>
          </a:prstGeom>
          <a:noFill/>
          <a:ln>
            <a:solidFill>
              <a:schemeClr val="tx1"/>
            </a:solidFill>
          </a:ln>
        </p:spPr>
      </p:pic>
      <p:sp>
        <p:nvSpPr>
          <p:cNvPr id="24" name="TextBox 23"/>
          <p:cNvSpPr txBox="1"/>
          <p:nvPr/>
        </p:nvSpPr>
        <p:spPr>
          <a:xfrm>
            <a:off x="6781800" y="4343400"/>
            <a:ext cx="304800" cy="707886"/>
          </a:xfrm>
          <a:prstGeom prst="rect">
            <a:avLst/>
          </a:prstGeom>
          <a:noFill/>
        </p:spPr>
        <p:txBody>
          <a:bodyPr wrap="square" rtlCol="0">
            <a:spAutoFit/>
          </a:bodyPr>
          <a:lstStyle/>
          <a:p>
            <a:r>
              <a:rPr lang="en-US" sz="4000" b="1" dirty="0" smtClean="0">
                <a:solidFill>
                  <a:srgbClr val="FF0000"/>
                </a:solidFill>
              </a:rPr>
              <a:t>P</a:t>
            </a:r>
            <a:endParaRPr lang="en-US" sz="4000" b="1" dirty="0">
              <a:solidFill>
                <a:srgbClr val="FF0000"/>
              </a:solidFill>
            </a:endParaRPr>
          </a:p>
        </p:txBody>
      </p:sp>
      <p:sp>
        <p:nvSpPr>
          <p:cNvPr id="25" name="TextBox 24"/>
          <p:cNvSpPr txBox="1"/>
          <p:nvPr/>
        </p:nvSpPr>
        <p:spPr>
          <a:xfrm>
            <a:off x="6172200" y="6150114"/>
            <a:ext cx="381000" cy="707886"/>
          </a:xfrm>
          <a:prstGeom prst="rect">
            <a:avLst/>
          </a:prstGeom>
          <a:noFill/>
        </p:spPr>
        <p:txBody>
          <a:bodyPr wrap="square" rtlCol="0">
            <a:spAutoFit/>
          </a:bodyPr>
          <a:lstStyle/>
          <a:p>
            <a:r>
              <a:rPr lang="en-US" sz="4000" b="1" dirty="0" smtClean="0">
                <a:solidFill>
                  <a:srgbClr val="FF0000"/>
                </a:solidFill>
              </a:rPr>
              <a:t>D</a:t>
            </a:r>
            <a:endParaRPr lang="en-US" sz="4000" b="1" dirty="0">
              <a:solidFill>
                <a:srgbClr val="FF0000"/>
              </a:solidFill>
            </a:endParaRPr>
          </a:p>
        </p:txBody>
      </p:sp>
      <p:sp>
        <p:nvSpPr>
          <p:cNvPr id="26" name="TextBox 25"/>
          <p:cNvSpPr txBox="1"/>
          <p:nvPr/>
        </p:nvSpPr>
        <p:spPr>
          <a:xfrm>
            <a:off x="7239000" y="5997714"/>
            <a:ext cx="457200" cy="707886"/>
          </a:xfrm>
          <a:prstGeom prst="rect">
            <a:avLst/>
          </a:prstGeom>
          <a:noFill/>
        </p:spPr>
        <p:txBody>
          <a:bodyPr wrap="square" rtlCol="0">
            <a:spAutoFit/>
          </a:bodyPr>
          <a:lstStyle/>
          <a:p>
            <a:r>
              <a:rPr lang="en-US" sz="4000" b="1" dirty="0" smtClean="0">
                <a:solidFill>
                  <a:srgbClr val="FF0000"/>
                </a:solidFill>
              </a:rPr>
              <a:t>A</a:t>
            </a:r>
            <a:endParaRPr lang="en-US" sz="4000" b="1" dirty="0">
              <a:solidFill>
                <a:srgbClr val="FF0000"/>
              </a:solidFill>
            </a:endParaRPr>
          </a:p>
        </p:txBody>
      </p:sp>
      <p:sp>
        <p:nvSpPr>
          <p:cNvPr id="18" name="TextBox 17"/>
          <p:cNvSpPr txBox="1"/>
          <p:nvPr/>
        </p:nvSpPr>
        <p:spPr>
          <a:xfrm>
            <a:off x="7239000" y="5486400"/>
            <a:ext cx="457200" cy="707886"/>
          </a:xfrm>
          <a:prstGeom prst="rect">
            <a:avLst/>
          </a:prstGeom>
          <a:noFill/>
        </p:spPr>
        <p:txBody>
          <a:bodyPr wrap="square" rtlCol="0">
            <a:spAutoFit/>
          </a:bodyPr>
          <a:lstStyle/>
          <a:p>
            <a:r>
              <a:rPr lang="en-US" sz="4000" b="1" dirty="0" smtClean="0">
                <a:solidFill>
                  <a:srgbClr val="FF0000"/>
                </a:solidFill>
              </a:rPr>
              <a:t>C</a:t>
            </a:r>
            <a:endParaRPr lang="en-US" sz="4000" b="1" dirty="0">
              <a:solidFill>
                <a:srgbClr val="FF0000"/>
              </a:solidFill>
            </a:endParaRPr>
          </a:p>
        </p:txBody>
      </p:sp>
      <p:sp>
        <p:nvSpPr>
          <p:cNvPr id="20" name="Rectangle 7"/>
          <p:cNvSpPr>
            <a:spLocks noChangeArrowheads="1"/>
          </p:cNvSpPr>
          <p:nvPr/>
        </p:nvSpPr>
        <p:spPr bwMode="auto">
          <a:xfrm>
            <a:off x="381000" y="5638800"/>
            <a:ext cx="4343400" cy="914400"/>
          </a:xfrm>
          <a:prstGeom prst="rect">
            <a:avLst/>
          </a:prstGeom>
          <a:noFill/>
          <a:ln w="9525">
            <a:solidFill>
              <a:schemeClr val="accent2"/>
            </a:solidFill>
            <a:miter lim="800000"/>
            <a:headEnd/>
            <a:tailEnd/>
          </a:ln>
        </p:spPr>
        <p:txBody>
          <a:bodyPr/>
          <a:lstStyle/>
          <a:p>
            <a:pPr marL="342900" indent="-342900">
              <a:spcBef>
                <a:spcPct val="20000"/>
              </a:spcBef>
            </a:pPr>
            <a:r>
              <a:rPr lang="en-US" sz="1600" b="1" dirty="0"/>
              <a:t>Purpose:</a:t>
            </a:r>
          </a:p>
          <a:p>
            <a:pPr marL="342900" indent="-342900">
              <a:spcBef>
                <a:spcPct val="20000"/>
              </a:spcBef>
            </a:pPr>
            <a:r>
              <a:rPr lang="en-US" sz="1100" dirty="0"/>
              <a:t>PDCA is the most reliable technique for teams to ensure problems are being solved, that the problems do not come back, and that other problems are not being created.</a:t>
            </a:r>
          </a:p>
        </p:txBody>
      </p:sp>
    </p:spTree>
  </p:cSld>
  <p:clrMapOvr>
    <a:masterClrMapping/>
  </p:clrMapOvr>
  <p:transition advClick="0" advTm="5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413"/>
                                        </p:tgtEl>
                                        <p:attrNameLst>
                                          <p:attrName>style.visibility</p:attrName>
                                        </p:attrNameLst>
                                      </p:cBhvr>
                                      <p:to>
                                        <p:strVal val="visible"/>
                                      </p:to>
                                    </p:set>
                                  </p:childTnLst>
                                </p:cTn>
                              </p:par>
                              <p:par>
                                <p:cTn id="7" presetID="22" presetClass="exit" presetSubtype="4" fill="hold" grpId="1" nodeType="withEffect">
                                  <p:stCondLst>
                                    <p:cond delay="10000"/>
                                  </p:stCondLst>
                                  <p:childTnLst>
                                    <p:animEffect transition="out" filter="wipe(down)">
                                      <p:cBhvr>
                                        <p:cTn id="8" dur="500"/>
                                        <p:tgtEl>
                                          <p:spTgt spid="17413"/>
                                        </p:tgtEl>
                                      </p:cBhvr>
                                    </p:animEffect>
                                    <p:set>
                                      <p:cBhvr>
                                        <p:cTn id="9" dur="1" fill="hold">
                                          <p:stCondLst>
                                            <p:cond delay="499"/>
                                          </p:stCondLst>
                                        </p:cTn>
                                        <p:tgtEl>
                                          <p:spTgt spid="17413"/>
                                        </p:tgtEl>
                                        <p:attrNameLst>
                                          <p:attrName>style.visibility</p:attrName>
                                        </p:attrNameLst>
                                      </p:cBhvr>
                                      <p:to>
                                        <p:strVal val="hidden"/>
                                      </p:to>
                                    </p:set>
                                  </p:childTnLst>
                                </p:cTn>
                              </p:par>
                              <p:par>
                                <p:cTn id="10" presetID="1" presetClass="entr" presetSubtype="0" fill="hold" grpId="0" nodeType="withEffect">
                                  <p:stCondLst>
                                    <p:cond delay="13000"/>
                                  </p:stCondLst>
                                  <p:childTnLst>
                                    <p:set>
                                      <p:cBhvr>
                                        <p:cTn id="11" dur="1" fill="hold">
                                          <p:stCondLst>
                                            <p:cond delay="0"/>
                                          </p:stCondLst>
                                        </p:cTn>
                                        <p:tgtEl>
                                          <p:spTgt spid="17414"/>
                                        </p:tgtEl>
                                        <p:attrNameLst>
                                          <p:attrName>style.visibility</p:attrName>
                                        </p:attrNameLst>
                                      </p:cBhvr>
                                      <p:to>
                                        <p:strVal val="visible"/>
                                      </p:to>
                                    </p:set>
                                  </p:childTnLst>
                                </p:cTn>
                              </p:par>
                              <p:par>
                                <p:cTn id="12" presetID="1" presetClass="entr" presetSubtype="0" fill="hold" grpId="0" nodeType="withEffect">
                                  <p:stCondLst>
                                    <p:cond delay="15000"/>
                                  </p:stCondLst>
                                  <p:childTnLst>
                                    <p:set>
                                      <p:cBhvr>
                                        <p:cTn id="13" dur="1" fill="hold">
                                          <p:stCondLst>
                                            <p:cond delay="0"/>
                                          </p:stCondLst>
                                        </p:cTn>
                                        <p:tgtEl>
                                          <p:spTgt spid="15"/>
                                        </p:tgtEl>
                                        <p:attrNameLst>
                                          <p:attrName>style.visibility</p:attrName>
                                        </p:attrNameLst>
                                      </p:cBhvr>
                                      <p:to>
                                        <p:strVal val="visible"/>
                                      </p:to>
                                    </p:set>
                                  </p:childTnLst>
                                </p:cTn>
                              </p:par>
                              <p:par>
                                <p:cTn id="14" presetID="1" presetClass="entr" presetSubtype="0" fill="hold" grpId="0" nodeType="withEffect">
                                  <p:stCondLst>
                                    <p:cond delay="1500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grpId="0" nodeType="withEffect">
                                  <p:stCondLst>
                                    <p:cond delay="2300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grpId="0" nodeType="withEffect">
                                  <p:stCondLst>
                                    <p:cond delay="23000"/>
                                  </p:stCondLst>
                                  <p:childTnLst>
                                    <p:set>
                                      <p:cBhvr>
                                        <p:cTn id="19" dur="1" fill="hold">
                                          <p:stCondLst>
                                            <p:cond delay="0"/>
                                          </p:stCondLst>
                                        </p:cTn>
                                        <p:tgtEl>
                                          <p:spTgt spid="17"/>
                                        </p:tgtEl>
                                        <p:attrNameLst>
                                          <p:attrName>style.visibility</p:attrName>
                                        </p:attrNameLst>
                                      </p:cBhvr>
                                      <p:to>
                                        <p:strVal val="visible"/>
                                      </p:to>
                                    </p:set>
                                  </p:childTnLst>
                                </p:cTn>
                              </p:par>
                              <p:par>
                                <p:cTn id="20" presetID="1" presetClass="entr" presetSubtype="0" fill="hold" grpId="0" nodeType="withEffect">
                                  <p:stCondLst>
                                    <p:cond delay="31000"/>
                                  </p:stCondLst>
                                  <p:childTnLst>
                                    <p:set>
                                      <p:cBhvr>
                                        <p:cTn id="21" dur="1" fill="hold">
                                          <p:stCondLst>
                                            <p:cond delay="0"/>
                                          </p:stCondLst>
                                        </p:cTn>
                                        <p:tgtEl>
                                          <p:spTgt spid="18"/>
                                        </p:tgtEl>
                                        <p:attrNameLst>
                                          <p:attrName>style.visibility</p:attrName>
                                        </p:attrNameLst>
                                      </p:cBhvr>
                                      <p:to>
                                        <p:strVal val="visible"/>
                                      </p:to>
                                    </p:set>
                                  </p:childTnLst>
                                </p:cTn>
                              </p:par>
                              <p:par>
                                <p:cTn id="22" presetID="1" presetClass="entr" presetSubtype="0" fill="hold" grpId="0" nodeType="withEffect">
                                  <p:stCondLst>
                                    <p:cond delay="47000"/>
                                  </p:stCondLst>
                                  <p:childTnLst>
                                    <p:set>
                                      <p:cBhvr>
                                        <p:cTn id="23" dur="1" fill="hold">
                                          <p:stCondLst>
                                            <p:cond delay="0"/>
                                          </p:stCondLst>
                                        </p:cTn>
                                        <p:tgtEl>
                                          <p:spTgt spid="26"/>
                                        </p:tgtEl>
                                        <p:attrNameLst>
                                          <p:attrName>style.visibility</p:attrName>
                                        </p:attrNameLst>
                                      </p:cBhvr>
                                      <p:to>
                                        <p:strVal val="visible"/>
                                      </p:to>
                                    </p:set>
                                  </p:childTnLst>
                                </p:cTn>
                              </p:par>
                              <p:par>
                                <p:cTn id="24" presetID="1" presetClass="entr" presetSubtype="0" fill="hold" grpId="0" nodeType="withEffect">
                                  <p:stCondLst>
                                    <p:cond delay="4700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3" grpId="1" animBg="1"/>
      <p:bldP spid="17414" grpId="0" animBg="1"/>
      <p:bldP spid="15" grpId="0"/>
      <p:bldP spid="17" grpId="0"/>
      <p:bldP spid="19" grpId="0"/>
      <p:bldP spid="24" grpId="0"/>
      <p:bldP spid="25" grpId="0"/>
      <p:bldP spid="2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descr="5s-explanation_med_hr"/>
          <p:cNvPicPr>
            <a:picLocks noChangeAspect="1" noChangeArrowheads="1"/>
          </p:cNvPicPr>
          <p:nvPr/>
        </p:nvPicPr>
        <p:blipFill>
          <a:blip r:embed="rId4" cstate="print"/>
          <a:srcRect/>
          <a:stretch>
            <a:fillRect/>
          </a:stretch>
        </p:blipFill>
        <p:spPr bwMode="auto">
          <a:xfrm>
            <a:off x="533400" y="2514600"/>
            <a:ext cx="3649663" cy="1905000"/>
          </a:xfrm>
          <a:prstGeom prst="rect">
            <a:avLst/>
          </a:prstGeom>
          <a:noFill/>
          <a:ln w="9525">
            <a:noFill/>
            <a:miter lim="800000"/>
            <a:headEnd/>
            <a:tailEnd/>
          </a:ln>
        </p:spPr>
      </p:pic>
      <p:pic>
        <p:nvPicPr>
          <p:cNvPr id="4099" name="Picture 9"/>
          <p:cNvPicPr>
            <a:picLocks noChangeAspect="1" noChangeArrowheads="1"/>
          </p:cNvPicPr>
          <p:nvPr/>
        </p:nvPicPr>
        <p:blipFill>
          <a:blip r:embed="rId5" cstate="print"/>
          <a:srcRect/>
          <a:stretch>
            <a:fillRect/>
          </a:stretch>
        </p:blipFill>
        <p:spPr bwMode="auto">
          <a:xfrm>
            <a:off x="0" y="0"/>
            <a:ext cx="9104313" cy="1152525"/>
          </a:xfrm>
          <a:prstGeom prst="rect">
            <a:avLst/>
          </a:prstGeom>
          <a:noFill/>
          <a:ln w="9525">
            <a:noFill/>
            <a:miter lim="800000"/>
            <a:headEnd/>
            <a:tailEnd/>
          </a:ln>
        </p:spPr>
      </p:pic>
      <p:sp>
        <p:nvSpPr>
          <p:cNvPr id="4100" name="TextBox 4"/>
          <p:cNvSpPr txBox="1">
            <a:spLocks noChangeArrowheads="1"/>
          </p:cNvSpPr>
          <p:nvPr/>
        </p:nvSpPr>
        <p:spPr bwMode="auto">
          <a:xfrm>
            <a:off x="0" y="0"/>
            <a:ext cx="5867400" cy="584200"/>
          </a:xfrm>
          <a:prstGeom prst="rect">
            <a:avLst/>
          </a:prstGeom>
          <a:noFill/>
          <a:ln w="9525">
            <a:noFill/>
            <a:miter lim="800000"/>
            <a:headEnd/>
            <a:tailEnd/>
          </a:ln>
        </p:spPr>
        <p:txBody>
          <a:bodyPr>
            <a:spAutoFit/>
          </a:bodyPr>
          <a:lstStyle/>
          <a:p>
            <a:pPr defTabSz="457200"/>
            <a:r>
              <a:rPr lang="en-US" sz="3200" b="1">
                <a:solidFill>
                  <a:schemeClr val="bg1"/>
                </a:solidFill>
              </a:rPr>
              <a:t>5S: </a:t>
            </a:r>
            <a:r>
              <a:rPr lang="en-US" b="1">
                <a:solidFill>
                  <a:schemeClr val="bg1"/>
                </a:solidFill>
              </a:rPr>
              <a:t>Sort, Straighten, Shine, Standardize, Sustain</a:t>
            </a:r>
          </a:p>
        </p:txBody>
      </p:sp>
      <p:sp>
        <p:nvSpPr>
          <p:cNvPr id="4101" name="Rectangle 4"/>
          <p:cNvSpPr>
            <a:spLocks noChangeArrowheads="1"/>
          </p:cNvSpPr>
          <p:nvPr/>
        </p:nvSpPr>
        <p:spPr bwMode="auto">
          <a:xfrm>
            <a:off x="228600" y="1143000"/>
            <a:ext cx="4267200" cy="10668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600" b="1"/>
              <a:t>Definition:</a:t>
            </a:r>
          </a:p>
          <a:p>
            <a:pPr marL="342900" indent="-342900" eaLnBrk="0" hangingPunct="0">
              <a:spcBef>
                <a:spcPct val="20000"/>
              </a:spcBef>
            </a:pPr>
            <a:r>
              <a:rPr lang="en-US" sz="1200"/>
              <a:t>5S is a workplace organization system based on 5 steps: </a:t>
            </a:r>
            <a:r>
              <a:rPr lang="en-US" sz="1200" u="sng"/>
              <a:t>S</a:t>
            </a:r>
            <a:r>
              <a:rPr lang="en-US" sz="1200"/>
              <a:t>ort, </a:t>
            </a:r>
            <a:r>
              <a:rPr lang="en-US" sz="1200" u="sng"/>
              <a:t>S</a:t>
            </a:r>
            <a:r>
              <a:rPr lang="en-US" sz="1200"/>
              <a:t>traighten, </a:t>
            </a:r>
            <a:r>
              <a:rPr lang="en-US" sz="1200" u="sng"/>
              <a:t>S</a:t>
            </a:r>
            <a:r>
              <a:rPr lang="en-US" sz="1200"/>
              <a:t>hine, </a:t>
            </a:r>
            <a:r>
              <a:rPr lang="en-US" sz="1200" u="sng"/>
              <a:t>S</a:t>
            </a:r>
            <a:r>
              <a:rPr lang="en-US" sz="1200"/>
              <a:t>tandardize, and </a:t>
            </a:r>
            <a:r>
              <a:rPr lang="en-US" sz="1200" u="sng"/>
              <a:t>S</a:t>
            </a:r>
            <a:r>
              <a:rPr lang="en-US" sz="1200"/>
              <a:t>ustain. It is also a guide in evaluating current workspaces within CCM.</a:t>
            </a:r>
          </a:p>
          <a:p>
            <a:pPr marL="342900" indent="-342900" eaLnBrk="0" hangingPunct="0">
              <a:spcBef>
                <a:spcPct val="20000"/>
              </a:spcBef>
            </a:pPr>
            <a:r>
              <a:rPr lang="en-US" sz="1400" b="1"/>
              <a:t/>
            </a:r>
            <a:br>
              <a:rPr lang="en-US" sz="1400" b="1"/>
            </a:br>
            <a:r>
              <a:rPr lang="en-US" sz="1400"/>
              <a:t/>
            </a:r>
            <a:br>
              <a:rPr lang="en-US" sz="1400"/>
            </a:br>
            <a:endParaRPr lang="en-US" sz="1400"/>
          </a:p>
        </p:txBody>
      </p:sp>
      <p:sp>
        <p:nvSpPr>
          <p:cNvPr id="4102" name="Rectangle 5"/>
          <p:cNvSpPr>
            <a:spLocks noChangeArrowheads="1"/>
          </p:cNvSpPr>
          <p:nvPr/>
        </p:nvSpPr>
        <p:spPr bwMode="auto">
          <a:xfrm>
            <a:off x="228600" y="2286000"/>
            <a:ext cx="4267200" cy="22098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400" b="1"/>
              <a:t>Application:</a:t>
            </a:r>
          </a:p>
        </p:txBody>
      </p:sp>
      <p:pic>
        <p:nvPicPr>
          <p:cNvPr id="4104" name="Picture 8" descr="IMG_0440"/>
          <p:cNvPicPr>
            <a:picLocks noChangeAspect="1" noChangeArrowheads="1"/>
          </p:cNvPicPr>
          <p:nvPr/>
        </p:nvPicPr>
        <p:blipFill>
          <a:blip r:embed="rId6" cstate="print"/>
          <a:srcRect l="7225" t="6079" r="9373" b="11954"/>
          <a:stretch>
            <a:fillRect/>
          </a:stretch>
        </p:blipFill>
        <p:spPr bwMode="auto">
          <a:xfrm>
            <a:off x="4648200" y="1143000"/>
            <a:ext cx="1371600" cy="1804988"/>
          </a:xfrm>
          <a:prstGeom prst="rect">
            <a:avLst/>
          </a:prstGeom>
          <a:noFill/>
          <a:ln w="9525">
            <a:noFill/>
            <a:miter lim="800000"/>
            <a:headEnd/>
            <a:tailEnd/>
          </a:ln>
        </p:spPr>
      </p:pic>
      <p:pic>
        <p:nvPicPr>
          <p:cNvPr id="4105" name="Picture 9" descr="\\Dfa19\ccmlean$\Lean Boosting\5's training\Archives\5's pic's\5's pic's\2010-05-12\IMG_0229.JPG"/>
          <p:cNvPicPr>
            <a:picLocks noChangeAspect="1" noChangeArrowheads="1"/>
          </p:cNvPicPr>
          <p:nvPr/>
        </p:nvPicPr>
        <p:blipFill>
          <a:blip r:embed="rId7" cstate="print"/>
          <a:srcRect/>
          <a:stretch>
            <a:fillRect/>
          </a:stretch>
        </p:blipFill>
        <p:spPr bwMode="auto">
          <a:xfrm>
            <a:off x="6096000" y="1219200"/>
            <a:ext cx="1447800" cy="1676400"/>
          </a:xfrm>
          <a:prstGeom prst="rect">
            <a:avLst/>
          </a:prstGeom>
          <a:noFill/>
          <a:ln w="9525">
            <a:noFill/>
            <a:miter lim="800000"/>
            <a:headEnd/>
            <a:tailEnd/>
          </a:ln>
        </p:spPr>
      </p:pic>
      <p:pic>
        <p:nvPicPr>
          <p:cNvPr id="4106" name="Picture 11" descr="\\Dfa19\ccmlean$\Lean Boosting\5's training\Archives\5's pic's\5's pic's\2010-05-12\IMG_0265.JPG"/>
          <p:cNvPicPr>
            <a:picLocks noChangeAspect="1" noChangeArrowheads="1"/>
          </p:cNvPicPr>
          <p:nvPr/>
        </p:nvPicPr>
        <p:blipFill>
          <a:blip r:embed="rId8" cstate="print"/>
          <a:srcRect/>
          <a:stretch>
            <a:fillRect/>
          </a:stretch>
        </p:blipFill>
        <p:spPr bwMode="auto">
          <a:xfrm>
            <a:off x="4648200" y="3048000"/>
            <a:ext cx="1371600" cy="1828800"/>
          </a:xfrm>
          <a:prstGeom prst="rect">
            <a:avLst/>
          </a:prstGeom>
          <a:noFill/>
          <a:ln w="9525">
            <a:noFill/>
            <a:miter lim="800000"/>
            <a:headEnd/>
            <a:tailEnd/>
          </a:ln>
        </p:spPr>
      </p:pic>
      <p:pic>
        <p:nvPicPr>
          <p:cNvPr id="14" name="Picture 5"/>
          <p:cNvPicPr>
            <a:picLocks noChangeAspect="1" noChangeArrowheads="1"/>
          </p:cNvPicPr>
          <p:nvPr/>
        </p:nvPicPr>
        <p:blipFill>
          <a:blip r:embed="rId9" cstate="print">
            <a:lum contrast="36000"/>
          </a:blip>
          <a:srcRect/>
          <a:stretch>
            <a:fillRect/>
          </a:stretch>
        </p:blipFill>
        <p:spPr bwMode="auto">
          <a:xfrm>
            <a:off x="6248400" y="3048000"/>
            <a:ext cx="1209675" cy="1676400"/>
          </a:xfrm>
          <a:prstGeom prst="rect">
            <a:avLst/>
          </a:prstGeom>
          <a:noFill/>
          <a:ln w="9525">
            <a:noFill/>
            <a:miter lim="800000"/>
            <a:headEnd/>
            <a:tailEnd/>
          </a:ln>
        </p:spPr>
      </p:pic>
      <p:pic>
        <p:nvPicPr>
          <p:cNvPr id="12" name="Slide 2 - new.wav">
            <a:hlinkClick r:id="" action="ppaction://media"/>
          </p:cNvPr>
          <p:cNvPicPr>
            <a:picLocks noRot="1" noChangeAspect="1"/>
          </p:cNvPicPr>
          <p:nvPr>
            <a:audioFile r:link="rId1"/>
          </p:nvPr>
        </p:nvPicPr>
        <p:blipFill>
          <a:blip r:embed="rId10" cstate="print"/>
          <a:stretch>
            <a:fillRect/>
          </a:stretch>
        </p:blipFill>
        <p:spPr>
          <a:xfrm>
            <a:off x="152400" y="609600"/>
            <a:ext cx="304800" cy="304800"/>
          </a:xfrm>
          <a:prstGeom prst="rect">
            <a:avLst/>
          </a:prstGeom>
        </p:spPr>
      </p:pic>
      <p:sp>
        <p:nvSpPr>
          <p:cNvPr id="13" name="Rectangle 6"/>
          <p:cNvSpPr>
            <a:spLocks noChangeArrowheads="1"/>
          </p:cNvSpPr>
          <p:nvPr/>
        </p:nvSpPr>
        <p:spPr bwMode="auto">
          <a:xfrm>
            <a:off x="228600" y="4572000"/>
            <a:ext cx="4267200" cy="2057400"/>
          </a:xfrm>
          <a:prstGeom prst="rect">
            <a:avLst/>
          </a:prstGeom>
          <a:noFill/>
          <a:ln w="9525">
            <a:solidFill>
              <a:schemeClr val="accent2"/>
            </a:solidFill>
            <a:miter lim="800000"/>
            <a:headEnd/>
            <a:tailEnd/>
          </a:ln>
        </p:spPr>
        <p:txBody>
          <a:bodyPr/>
          <a:lstStyle/>
          <a:p>
            <a:pPr marL="342900" indent="-342900" eaLnBrk="0" hangingPunct="0">
              <a:spcBef>
                <a:spcPct val="20000"/>
              </a:spcBef>
            </a:pPr>
            <a:r>
              <a:rPr lang="en-US" sz="1400" b="1" dirty="0" smtClean="0"/>
              <a:t>Purpose: </a:t>
            </a:r>
            <a:r>
              <a:rPr lang="en-US" sz="1200" dirty="0" smtClean="0"/>
              <a:t>The </a:t>
            </a:r>
            <a:r>
              <a:rPr lang="en-US" sz="1200" dirty="0"/>
              <a:t>5S process ensures that workplace organization is a social contract that supports the worker to perform in the most efficient way. It relies on collaboration and respect from all users of a space. </a:t>
            </a:r>
          </a:p>
          <a:p>
            <a:pPr marL="342900" indent="-342900" eaLnBrk="0" hangingPunct="0">
              <a:spcBef>
                <a:spcPct val="20000"/>
              </a:spcBef>
            </a:pPr>
            <a:r>
              <a:rPr lang="en-US" sz="1200" dirty="0"/>
              <a:t>5S makes items and information easier to locate and processes easier to understand at the point-of-use. </a:t>
            </a:r>
          </a:p>
          <a:p>
            <a:pPr marL="342900" indent="-342900" eaLnBrk="0" hangingPunct="0">
              <a:spcBef>
                <a:spcPct val="20000"/>
              </a:spcBef>
            </a:pPr>
            <a:r>
              <a:rPr lang="en-US" sz="1200" dirty="0"/>
              <a:t>5S supports workplace organization that makes work flow, and visually highlights problems, abnormalities and waste in a process.</a:t>
            </a:r>
          </a:p>
        </p:txBody>
      </p:sp>
    </p:spTree>
  </p:cSld>
  <p:clrMapOvr>
    <a:masterClrMapping/>
  </p:clrMapOvr>
  <p:transition advClick="0" advTm="68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8978" fill="hold"/>
                                        <p:tgtEl>
                                          <p:spTgt spid="12"/>
                                        </p:tgtEl>
                                      </p:cBhvr>
                                    </p:cmd>
                                  </p:childTnLst>
                                </p:cTn>
                              </p:par>
                              <p:par>
                                <p:cTn id="7" presetID="22" presetClass="exit" presetSubtype="1" fill="hold" grpId="0" nodeType="withEffect">
                                  <p:stCondLst>
                                    <p:cond delay="10000"/>
                                  </p:stCondLst>
                                  <p:childTnLst>
                                    <p:animEffect transition="out" filter="wipe(up)">
                                      <p:cBhvr>
                                        <p:cTn id="8" dur="1000"/>
                                        <p:tgtEl>
                                          <p:spTgt spid="4101"/>
                                        </p:tgtEl>
                                      </p:cBhvr>
                                    </p:animEffect>
                                    <p:set>
                                      <p:cBhvr>
                                        <p:cTn id="9" dur="1" fill="hold">
                                          <p:stCondLst>
                                            <p:cond delay="999"/>
                                          </p:stCondLst>
                                        </p:cTn>
                                        <p:tgtEl>
                                          <p:spTgt spid="4101"/>
                                        </p:tgtEl>
                                        <p:attrNameLst>
                                          <p:attrName>style.visibility</p:attrName>
                                        </p:attrNameLst>
                                      </p:cBhvr>
                                      <p:to>
                                        <p:strVal val="hidden"/>
                                      </p:to>
                                    </p:set>
                                  </p:childTnLst>
                                </p:cTn>
                              </p:par>
                              <p:par>
                                <p:cTn id="10" presetID="1" presetClass="entr" presetSubtype="0" fill="hold" grpId="0" nodeType="withEffect">
                                  <p:stCondLst>
                                    <p:cond delay="10000"/>
                                  </p:stCondLst>
                                  <p:childTnLst>
                                    <p:set>
                                      <p:cBhvr>
                                        <p:cTn id="11" dur="1" fill="hold">
                                          <p:stCondLst>
                                            <p:cond delay="0"/>
                                          </p:stCondLst>
                                        </p:cTn>
                                        <p:tgtEl>
                                          <p:spTgt spid="4102"/>
                                        </p:tgtEl>
                                        <p:attrNameLst>
                                          <p:attrName>style.visibility</p:attrName>
                                        </p:attrNameLst>
                                      </p:cBhvr>
                                      <p:to>
                                        <p:strVal val="visible"/>
                                      </p:to>
                                    </p:set>
                                  </p:childTnLst>
                                </p:cTn>
                              </p:par>
                              <p:par>
                                <p:cTn id="12" presetID="1" presetClass="entr" presetSubtype="0" fill="hold" nodeType="withEffect">
                                  <p:stCondLst>
                                    <p:cond delay="11000"/>
                                  </p:stCondLst>
                                  <p:childTnLst>
                                    <p:set>
                                      <p:cBhvr>
                                        <p:cTn id="13"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4"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bldLst>
      <p:bldP spid="4101" grpId="0" animBg="1"/>
      <p:bldP spid="410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2880</Words>
  <Application>Microsoft Office PowerPoint</Application>
  <PresentationFormat>On-screen Show (4:3)</PresentationFormat>
  <Paragraphs>287</Paragraphs>
  <Slides>15</Slides>
  <Notes>14</Notes>
  <HiddenSlides>0</HiddenSlides>
  <MMClips>7</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Partners HealthCare System,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Partners Information Systems</dc:creator>
  <cp:lastModifiedBy>Partners Information Systems</cp:lastModifiedBy>
  <cp:revision>2</cp:revision>
  <dcterms:created xsi:type="dcterms:W3CDTF">2016-10-13T10:57:21Z</dcterms:created>
  <dcterms:modified xsi:type="dcterms:W3CDTF">2016-10-13T11:04:48Z</dcterms:modified>
</cp:coreProperties>
</file>