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7" r:id="rId3"/>
    <p:sldId id="263" r:id="rId4"/>
    <p:sldId id="264" r:id="rId5"/>
    <p:sldId id="265" r:id="rId6"/>
    <p:sldId id="266" r:id="rId7"/>
    <p:sldId id="270" r:id="rId8"/>
    <p:sldId id="269" r:id="rId9"/>
    <p:sldId id="271" r:id="rId10"/>
    <p:sldId id="258" r:id="rId11"/>
    <p:sldId id="260" r:id="rId12"/>
    <p:sldId id="261" r:id="rId13"/>
    <p:sldId id="262" r:id="rId14"/>
    <p:sldId id="268" r:id="rId15"/>
    <p:sldId id="272"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C95CC27-B04B-4FAB-93A8-4AE244F8B621}" type="datetimeFigureOut">
              <a:rPr lang="en-US" smtClean="0"/>
              <a:pPr/>
              <a:t>7/26/2017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65B89C4-E114-402B-8A9C-7F8EDFC100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BEC34B5-8BDE-411B-B3FD-9A7678ED48C7}" type="datetimeFigureOut">
              <a:rPr lang="en-US" smtClean="0"/>
              <a:pPr/>
              <a:t>7/26/2017</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E102054-AE60-4FF0-B706-6F6BBF4F43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EB7F03-70D1-7B4B-89A3-E31262085B14}"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ECC62C7-D326-40D6-A035-4A4D4E27DF8E}" type="slidenum">
              <a:rPr lang="en-US" smtClean="0"/>
              <a:pPr/>
              <a:t>7</a:t>
            </a:fld>
            <a:endParaRPr lang="en-US" smtClean="0"/>
          </a:p>
        </p:txBody>
      </p:sp>
      <p:sp>
        <p:nvSpPr>
          <p:cNvPr id="37891" name="Rectangle 2"/>
          <p:cNvSpPr>
            <a:spLocks noGrp="1" noRot="1" noChangeAspect="1" noChangeArrowheads="1" noTextEdit="1"/>
          </p:cNvSpPr>
          <p:nvPr>
            <p:ph type="sldImg"/>
          </p:nvPr>
        </p:nvSpPr>
        <p:spPr>
          <a:xfrm>
            <a:off x="422275" y="704850"/>
            <a:ext cx="6257925" cy="3519488"/>
          </a:xfrm>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EB7F03-70D1-7B4B-89A3-E31262085B1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02054-AE60-4FF0-B706-6F6BBF4F43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DCEFD8-42BD-438D-B174-A6988C43BE5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199817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CEFD8-42BD-438D-B174-A6988C43BE5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211161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CEFD8-42BD-438D-B174-A6988C43BE5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2356528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28600"/>
            <a:ext cx="975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371600"/>
            <a:ext cx="5283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371600"/>
            <a:ext cx="5283200" cy="4876800"/>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762000" y="1638300"/>
            <a:ext cx="10591800" cy="41529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539785" y="6356350"/>
            <a:ext cx="1814015"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Text Placeholder 8"/>
          <p:cNvSpPr>
            <a:spLocks noGrp="1"/>
          </p:cNvSpPr>
          <p:nvPr>
            <p:ph type="body" sz="quarter" idx="12"/>
          </p:nvPr>
        </p:nvSpPr>
        <p:spPr>
          <a:xfrm>
            <a:off x="762000" y="990600"/>
            <a:ext cx="10591800" cy="494607"/>
          </a:xfrm>
        </p:spPr>
        <p:txBody>
          <a:bodyPr>
            <a:normAutofit/>
          </a:bodyPr>
          <a:lstStyle>
            <a:lvl1pPr marL="0" indent="0">
              <a:buNone/>
              <a:defRPr sz="2400" b="1">
                <a:solidFill>
                  <a:schemeClr val="accent1"/>
                </a:solidFill>
                <a:latin typeface="+mj-lt"/>
              </a:defRPr>
            </a:lvl1pPr>
          </a:lstStyle>
          <a:p>
            <a:pPr lvl="0"/>
            <a:r>
              <a:rPr lang="en-US" dirty="0"/>
              <a:t>Click to edit Master text styles</a:t>
            </a:r>
          </a:p>
        </p:txBody>
      </p:sp>
      <p:sp>
        <p:nvSpPr>
          <p:cNvPr id="10" name="Teardrop 9"/>
          <p:cNvSpPr/>
          <p:nvPr userDrawn="1"/>
        </p:nvSpPr>
        <p:spPr>
          <a:xfrm>
            <a:off x="11541750" y="395447"/>
            <a:ext cx="356486" cy="35639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fontAlgn="auto">
              <a:spcBef>
                <a:spcPts val="0"/>
              </a:spcBef>
              <a:spcAft>
                <a:spcPts val="0"/>
              </a:spcAft>
              <a:defRPr/>
            </a:pPr>
            <a:endParaRPr lang="en-US" sz="900" b="0" i="0" dirty="0">
              <a:latin typeface="Calibri Light" charset="0"/>
            </a:endParaRPr>
          </a:p>
        </p:txBody>
      </p:sp>
      <p:sp>
        <p:nvSpPr>
          <p:cNvPr id="11" name="TextBox 11"/>
          <p:cNvSpPr txBox="1">
            <a:spLocks noChangeArrowheads="1"/>
          </p:cNvSpPr>
          <p:nvPr userDrawn="1"/>
        </p:nvSpPr>
        <p:spPr bwMode="auto">
          <a:xfrm>
            <a:off x="11546239" y="399415"/>
            <a:ext cx="365769"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fld id="{A650067B-93F9-5D43-9EE4-A608AACEE61F}" type="slidenum">
              <a:rPr lang="id-ID" altLang="en-US" sz="1400" b="1" i="0">
                <a:solidFill>
                  <a:schemeClr val="bg1"/>
                </a:solidFill>
                <a:latin typeface="Arial Narrow" charset="0"/>
                <a:ea typeface="Arial Narrow" charset="0"/>
                <a:cs typeface="Arial Narrow" charset="0"/>
              </a:rPr>
              <a:pPr algn="ctr"/>
              <a:t>‹#›</a:t>
            </a:fld>
            <a:endParaRPr lang="id-ID" altLang="en-US" sz="1400" b="1" i="0" dirty="0">
              <a:solidFill>
                <a:schemeClr val="bg1"/>
              </a:solidFill>
              <a:latin typeface="Arial Narrow" charset="0"/>
              <a:ea typeface="Arial Narrow" charset="0"/>
              <a:cs typeface="Arial Narrow" charset="0"/>
            </a:endParaRPr>
          </a:p>
        </p:txBody>
      </p:sp>
      <p:sp>
        <p:nvSpPr>
          <p:cNvPr id="12" name="Text Placeholder 11"/>
          <p:cNvSpPr>
            <a:spLocks noGrp="1"/>
          </p:cNvSpPr>
          <p:nvPr>
            <p:ph type="body" sz="quarter" idx="14" hasCustomPrompt="1"/>
          </p:nvPr>
        </p:nvSpPr>
        <p:spPr>
          <a:xfrm>
            <a:off x="762000" y="5816600"/>
            <a:ext cx="10622241" cy="481681"/>
          </a:xfrm>
        </p:spPr>
        <p:txBody>
          <a:bodyPr anchor="ctr" anchorCtr="0">
            <a:noAutofit/>
          </a:bodyPr>
          <a:lstStyle>
            <a:lvl1pPr marL="0" indent="0">
              <a:buNone/>
              <a:defRPr sz="900" i="1">
                <a:latin typeface="+mn-lt"/>
              </a:defRPr>
            </a:lvl1pPr>
            <a:lvl2pPr marL="457200" indent="0">
              <a:buNone/>
              <a:defRPr sz="1000" i="1">
                <a:latin typeface="+mn-lt"/>
              </a:defRPr>
            </a:lvl2pPr>
            <a:lvl3pPr marL="914400" indent="0">
              <a:buNone/>
              <a:defRPr sz="1000" i="1">
                <a:latin typeface="+mn-lt"/>
              </a:defRPr>
            </a:lvl3pPr>
            <a:lvl4pPr marL="1371600" indent="0">
              <a:buNone/>
              <a:defRPr sz="1000" i="1">
                <a:latin typeface="+mn-lt"/>
              </a:defRPr>
            </a:lvl4pPr>
            <a:lvl5pPr marL="1828800" indent="0">
              <a:buNone/>
              <a:defRPr sz="1000" i="1">
                <a:latin typeface="+mn-lt"/>
              </a:defRPr>
            </a:lvl5pPr>
          </a:lstStyle>
          <a:p>
            <a:pPr lvl="0"/>
            <a:r>
              <a:rPr lang="en-US" dirty="0"/>
              <a:t>Click to edit Master text styles - Source line here</a:t>
            </a:r>
          </a:p>
        </p:txBody>
      </p:sp>
    </p:spTree>
    <p:extLst>
      <p:ext uri="{BB962C8B-B14F-4D97-AF65-F5344CB8AC3E}">
        <p14:creationId xmlns:p14="http://schemas.microsoft.com/office/powerpoint/2010/main" xmlns="" val="4095624938"/>
      </p:ext>
    </p:extLst>
  </p:cSld>
  <p:clrMapOvr>
    <a:masterClrMapping/>
  </p:clrMapOvr>
  <p:hf hdr="0" ftr="0" dt="0"/>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28600"/>
            <a:ext cx="10591800" cy="685800"/>
          </a:xfrm>
        </p:spPr>
        <p:txBody>
          <a:bodyPr/>
          <a:lstStyle/>
          <a:p>
            <a:r>
              <a:rPr lang="en-US" dirty="0"/>
              <a:t>CLICK TO EDIT MASTER TITLE STYLE</a:t>
            </a:r>
          </a:p>
        </p:txBody>
      </p:sp>
      <p:sp>
        <p:nvSpPr>
          <p:cNvPr id="3" name="Date Placeholder 2"/>
          <p:cNvSpPr>
            <a:spLocks noGrp="1"/>
          </p:cNvSpPr>
          <p:nvPr>
            <p:ph type="dt" sz="half" idx="10"/>
          </p:nvPr>
        </p:nvSpPr>
        <p:spPr>
          <a:xfrm>
            <a:off x="9539785" y="6356350"/>
            <a:ext cx="1814015"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Text Placeholder 8"/>
          <p:cNvSpPr>
            <a:spLocks noGrp="1"/>
          </p:cNvSpPr>
          <p:nvPr>
            <p:ph type="body" sz="quarter" idx="12"/>
          </p:nvPr>
        </p:nvSpPr>
        <p:spPr>
          <a:xfrm>
            <a:off x="762000" y="990600"/>
            <a:ext cx="10591800" cy="493384"/>
          </a:xfrm>
        </p:spPr>
        <p:txBody>
          <a:bodyPr tIns="45720" bIns="45720">
            <a:normAutofit/>
          </a:bodyPr>
          <a:lstStyle>
            <a:lvl1pPr marL="0" indent="0">
              <a:buNone/>
              <a:defRPr sz="2400" b="1">
                <a:solidFill>
                  <a:schemeClr val="accent1"/>
                </a:solidFill>
                <a:latin typeface="+mj-lt"/>
              </a:defRPr>
            </a:lvl1pPr>
          </a:lstStyle>
          <a:p>
            <a:pPr lvl="0"/>
            <a:r>
              <a:rPr lang="en-US" dirty="0"/>
              <a:t>Click to edit Master text styles</a:t>
            </a:r>
          </a:p>
        </p:txBody>
      </p:sp>
      <p:sp>
        <p:nvSpPr>
          <p:cNvPr id="9" name="Teardrop 8"/>
          <p:cNvSpPr/>
          <p:nvPr userDrawn="1"/>
        </p:nvSpPr>
        <p:spPr>
          <a:xfrm>
            <a:off x="11541750" y="395447"/>
            <a:ext cx="356486" cy="35639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fontAlgn="auto">
              <a:spcBef>
                <a:spcPts val="0"/>
              </a:spcBef>
              <a:spcAft>
                <a:spcPts val="0"/>
              </a:spcAft>
              <a:defRPr/>
            </a:pPr>
            <a:endParaRPr lang="en-US" sz="900" b="0" i="0" dirty="0">
              <a:latin typeface="Calibri Light" charset="0"/>
            </a:endParaRPr>
          </a:p>
        </p:txBody>
      </p:sp>
      <p:sp>
        <p:nvSpPr>
          <p:cNvPr id="10" name="TextBox 11"/>
          <p:cNvSpPr txBox="1">
            <a:spLocks noChangeArrowheads="1"/>
          </p:cNvSpPr>
          <p:nvPr userDrawn="1"/>
        </p:nvSpPr>
        <p:spPr bwMode="auto">
          <a:xfrm>
            <a:off x="11546239" y="399415"/>
            <a:ext cx="365769"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fld id="{A650067B-93F9-5D43-9EE4-A608AACEE61F}" type="slidenum">
              <a:rPr lang="id-ID" altLang="en-US" sz="1400" b="1" i="0">
                <a:solidFill>
                  <a:schemeClr val="bg1"/>
                </a:solidFill>
                <a:latin typeface="Arial Narrow" charset="0"/>
                <a:ea typeface="Arial Narrow" charset="0"/>
                <a:cs typeface="Arial Narrow" charset="0"/>
              </a:rPr>
              <a:pPr algn="ctr"/>
              <a:t>‹#›</a:t>
            </a:fld>
            <a:endParaRPr lang="id-ID" altLang="en-US" sz="1400" b="1" i="0" dirty="0">
              <a:solidFill>
                <a:schemeClr val="bg1"/>
              </a:solidFill>
              <a:latin typeface="Arial Narrow" charset="0"/>
              <a:ea typeface="Arial Narrow" charset="0"/>
              <a:cs typeface="Arial Narrow" charset="0"/>
            </a:endParaRPr>
          </a:p>
        </p:txBody>
      </p:sp>
      <p:sp>
        <p:nvSpPr>
          <p:cNvPr id="8" name="Text Placeholder 11"/>
          <p:cNvSpPr>
            <a:spLocks noGrp="1"/>
          </p:cNvSpPr>
          <p:nvPr>
            <p:ph type="body" sz="quarter" idx="14" hasCustomPrompt="1"/>
          </p:nvPr>
        </p:nvSpPr>
        <p:spPr>
          <a:xfrm>
            <a:off x="762000" y="5816600"/>
            <a:ext cx="10622241" cy="481681"/>
          </a:xfrm>
        </p:spPr>
        <p:txBody>
          <a:bodyPr anchor="ctr" anchorCtr="0">
            <a:noAutofit/>
          </a:bodyPr>
          <a:lstStyle>
            <a:lvl1pPr marL="0" indent="0">
              <a:buNone/>
              <a:defRPr sz="900" i="1">
                <a:latin typeface="+mn-lt"/>
              </a:defRPr>
            </a:lvl1pPr>
            <a:lvl2pPr marL="457200" indent="0">
              <a:buNone/>
              <a:defRPr sz="1000" i="1">
                <a:latin typeface="+mn-lt"/>
              </a:defRPr>
            </a:lvl2pPr>
            <a:lvl3pPr marL="914400" indent="0">
              <a:buNone/>
              <a:defRPr sz="1000" i="1">
                <a:latin typeface="+mn-lt"/>
              </a:defRPr>
            </a:lvl3pPr>
            <a:lvl4pPr marL="1371600" indent="0">
              <a:buNone/>
              <a:defRPr sz="1000" i="1">
                <a:latin typeface="+mn-lt"/>
              </a:defRPr>
            </a:lvl4pPr>
            <a:lvl5pPr marL="1828800" indent="0">
              <a:buNone/>
              <a:defRPr sz="1000" i="1">
                <a:latin typeface="+mn-lt"/>
              </a:defRPr>
            </a:lvl5pPr>
          </a:lstStyle>
          <a:p>
            <a:pPr lvl="0"/>
            <a:r>
              <a:rPr lang="en-US" dirty="0"/>
              <a:t>Click to edit Master text styles - Source line here</a:t>
            </a:r>
          </a:p>
        </p:txBody>
      </p:sp>
    </p:spTree>
    <p:extLst>
      <p:ext uri="{BB962C8B-B14F-4D97-AF65-F5344CB8AC3E}">
        <p14:creationId xmlns:p14="http://schemas.microsoft.com/office/powerpoint/2010/main" xmlns="" val="416820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436484-1204-480B-8EB7-7807042F1A5F}"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88899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36484-1204-480B-8EB7-7807042F1A5F}"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213390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36484-1204-480B-8EB7-7807042F1A5F}"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314698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36484-1204-480B-8EB7-7807042F1A5F}"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399844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436484-1204-480B-8EB7-7807042F1A5F}" type="datetimeFigureOut">
              <a:rPr lang="en-US" smtClean="0"/>
              <a:pPr/>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16315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CEFD8-42BD-438D-B174-A6988C43BE5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265301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36484-1204-480B-8EB7-7807042F1A5F}" type="datetimeFigureOut">
              <a:rPr lang="en-US" smtClean="0"/>
              <a:pPr/>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27879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6484-1204-480B-8EB7-7807042F1A5F}" type="datetimeFigureOut">
              <a:rPr lang="en-US" smtClean="0"/>
              <a:pPr/>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594233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36484-1204-480B-8EB7-7807042F1A5F}"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425937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36484-1204-480B-8EB7-7807042F1A5F}"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377315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36484-1204-480B-8EB7-7807042F1A5F}"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2976877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36484-1204-480B-8EB7-7807042F1A5F}"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106290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DCEFD8-42BD-438D-B174-A6988C43BE5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355625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DCEFD8-42BD-438D-B174-A6988C43BE57}"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9530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DCEFD8-42BD-438D-B174-A6988C43BE57}" type="datetimeFigureOut">
              <a:rPr lang="en-US" smtClean="0"/>
              <a:pPr/>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145024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DCEFD8-42BD-438D-B174-A6988C43BE57}" type="datetimeFigureOut">
              <a:rPr lang="en-US" smtClean="0"/>
              <a:pPr/>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1088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CEFD8-42BD-438D-B174-A6988C43BE57}" type="datetimeFigureOut">
              <a:rPr lang="en-US" smtClean="0"/>
              <a:pPr/>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145541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CEFD8-42BD-438D-B174-A6988C43BE57}"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407889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CEFD8-42BD-438D-B174-A6988C43BE57}"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393874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CEFD8-42BD-438D-B174-A6988C43BE57}" type="datetimeFigureOut">
              <a:rPr lang="en-US" smtClean="0"/>
              <a:pPr/>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174E3-6809-408F-9696-7AD361AF6D36}" type="slidenum">
              <a:rPr lang="en-US" smtClean="0"/>
              <a:pPr/>
              <a:t>‹#›</a:t>
            </a:fld>
            <a:endParaRPr lang="en-US"/>
          </a:p>
        </p:txBody>
      </p:sp>
    </p:spTree>
    <p:extLst>
      <p:ext uri="{BB962C8B-B14F-4D97-AF65-F5344CB8AC3E}">
        <p14:creationId xmlns:p14="http://schemas.microsoft.com/office/powerpoint/2010/main" xmlns="" val="71714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6484-1204-480B-8EB7-7807042F1A5F}" type="datetimeFigureOut">
              <a:rPr lang="en-US" smtClean="0"/>
              <a:pPr/>
              <a:t>7/26/2017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031D2-B3A9-4588-B116-196C15CFF8DE}" type="slidenum">
              <a:rPr lang="en-US" smtClean="0"/>
              <a:pPr/>
              <a:t>‹#›</a:t>
            </a:fld>
            <a:endParaRPr lang="en-US"/>
          </a:p>
        </p:txBody>
      </p:sp>
    </p:spTree>
    <p:extLst>
      <p:ext uri="{BB962C8B-B14F-4D97-AF65-F5344CB8AC3E}">
        <p14:creationId xmlns:p14="http://schemas.microsoft.com/office/powerpoint/2010/main" xmlns="" val="250761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okOrjmKfVAhVBHD4KHWfsBHQQjRwIBw&amp;url=http%3A%2F%2Fhowlround.com%2Fcelebrating-the-audience-approaches-to-participatory-performance&amp;psig=AFQjCNHQEVBEQyQ30QbrTTELObJCVCdFqg&amp;ust=15011668814650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4.jpeg"/><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url?sa=i&amp;rct=j&amp;q=&amp;esrc=s&amp;source=images&amp;cd=&amp;cad=rja&amp;uact=8&amp;ved=0ahUKEwjwrYv7lafVAhXDZj4KHTDPBcAQjRwIBw&amp;url=https%3A%2F%2Ftv.youtube.com%2F&amp;psig=AFQjCNG-CpZTE7idW7-GF8pI3bIxb8NcDQ&amp;ust=1501166176495412" TargetMode="External"/><Relationship Id="rId1" Type="http://schemas.openxmlformats.org/officeDocument/2006/relationships/slideLayout" Target="../slideLayouts/slideLayout16.xml"/><Relationship Id="rId6" Type="http://schemas.openxmlformats.org/officeDocument/2006/relationships/image" Target="../media/image19.gif"/><Relationship Id="rId5" Type="http://schemas.openxmlformats.org/officeDocument/2006/relationships/image" Target="../media/image22.png"/><Relationship Id="rId4" Type="http://schemas.openxmlformats.org/officeDocument/2006/relationships/hyperlink" Target="https://www.google.com/url?sa=i&amp;rct=j&amp;q=&amp;esrc=s&amp;source=images&amp;cd=&amp;cad=rja&amp;uact=8&amp;ved=0ahUKEwiBkuW5lqfVAhVEWj4KHf3fCAIQjRwIBw&amp;url=https%3A%2F%2Fplay.google.com%2Fstore%2Fapps%2Fdetails%3Fid%3Dcom.spb.tv.am&amp;psig=AFQjCNFazHQHAhnEPtNYkWf-S--nLfqMvA&amp;ust=150116623899587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aUDIENCE">
            <a:hlinkClick r:id="rId3"/>
          </p:cNvPr>
          <p:cNvPicPr>
            <a:picLocks noChangeAspect="1" noChangeArrowheads="1"/>
          </p:cNvPicPr>
          <p:nvPr/>
        </p:nvPicPr>
        <p:blipFill>
          <a:blip r:embed="rId4" cstate="print">
            <a:lum bright="73000"/>
          </a:blip>
          <a:srcRect/>
          <a:stretch>
            <a:fillRect/>
          </a:stretch>
        </p:blipFill>
        <p:spPr bwMode="auto">
          <a:xfrm>
            <a:off x="0" y="100183"/>
            <a:ext cx="12192000" cy="6791654"/>
          </a:xfrm>
          <a:prstGeom prst="rect">
            <a:avLst/>
          </a:prstGeom>
          <a:noFill/>
        </p:spPr>
      </p:pic>
      <p:pic>
        <p:nvPicPr>
          <p:cNvPr id="1026" name="Picture 2"/>
          <p:cNvPicPr>
            <a:picLocks noChangeAspect="1" noChangeArrowheads="1"/>
          </p:cNvPicPr>
          <p:nvPr/>
        </p:nvPicPr>
        <p:blipFill>
          <a:blip r:embed="rId5" cstate="print"/>
          <a:srcRect l="3138" r="1595" b="2206"/>
          <a:stretch>
            <a:fillRect/>
          </a:stretch>
        </p:blipFill>
        <p:spPr bwMode="auto">
          <a:xfrm>
            <a:off x="2652584" y="881449"/>
            <a:ext cx="6252519" cy="4382529"/>
          </a:xfrm>
          <a:prstGeom prst="rect">
            <a:avLst/>
          </a:prstGeom>
          <a:noFill/>
          <a:ln w="9525">
            <a:noFill/>
            <a:miter lim="800000"/>
            <a:headEnd/>
            <a:tailEnd/>
          </a:ln>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xmlns="" val="14294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200401"/>
            <a:ext cx="3276600" cy="2773363"/>
          </a:xfrm>
        </p:spPr>
        <p:txBody>
          <a:bodyPr/>
          <a:lstStyle/>
          <a:p>
            <a:pPr algn="ctr">
              <a:buNone/>
            </a:pPr>
            <a:r>
              <a:rPr lang="en-US" b="1" i="1" dirty="0">
                <a:effectLst>
                  <a:outerShdw blurRad="38100" dist="38100" dir="2700000" algn="tl">
                    <a:srgbClr val="000000">
                      <a:alpha val="43137"/>
                    </a:srgbClr>
                  </a:outerShdw>
                </a:effectLst>
              </a:rPr>
              <a:t>Lean made </a:t>
            </a:r>
            <a:r>
              <a:rPr lang="en-US" b="1" i="1" dirty="0" smtClean="0">
                <a:effectLst>
                  <a:outerShdw blurRad="38100" dist="38100" dir="2700000" algn="tl">
                    <a:srgbClr val="000000">
                      <a:alpha val="43137"/>
                    </a:srgbClr>
                  </a:outerShdw>
                </a:effectLst>
              </a:rPr>
              <a:t>easy </a:t>
            </a:r>
            <a:r>
              <a:rPr lang="en-US" b="1" i="1" dirty="0" err="1" smtClean="0">
                <a:effectLst>
                  <a:outerShdw blurRad="38100" dist="38100" dir="2700000" algn="tl">
                    <a:srgbClr val="000000">
                      <a:alpha val="43137"/>
                    </a:srgbClr>
                  </a:outerShdw>
                </a:effectLst>
              </a:rPr>
              <a:t>peasy</a:t>
            </a:r>
            <a:r>
              <a:rPr lang="en-US"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for beginners!</a:t>
            </a:r>
          </a:p>
          <a:p>
            <a:pPr algn="ctr">
              <a:buNone/>
            </a:pPr>
            <a:r>
              <a:rPr lang="en-US" b="1" i="1" dirty="0">
                <a:effectLst>
                  <a:outerShdw blurRad="38100" dist="38100" dir="2700000" algn="tl">
                    <a:srgbClr val="000000">
                      <a:alpha val="43137"/>
                    </a:srgbClr>
                  </a:outerShdw>
                </a:effectLst>
              </a:rPr>
              <a:t>September, 2017</a:t>
            </a:r>
          </a:p>
        </p:txBody>
      </p:sp>
      <p:pic>
        <p:nvPicPr>
          <p:cNvPr id="7170" name="Picture 2"/>
          <p:cNvPicPr>
            <a:picLocks noChangeAspect="1" noChangeArrowheads="1"/>
          </p:cNvPicPr>
          <p:nvPr/>
        </p:nvPicPr>
        <p:blipFill>
          <a:blip r:embed="rId3" cstate="print"/>
          <a:srcRect l="20714" t="16857" r="42857" b="5429"/>
          <a:stretch>
            <a:fillRect/>
          </a:stretch>
        </p:blipFill>
        <p:spPr bwMode="auto">
          <a:xfrm>
            <a:off x="5257800" y="0"/>
            <a:ext cx="5105400" cy="6807200"/>
          </a:xfrm>
          <a:prstGeom prst="rect">
            <a:avLst/>
          </a:prstGeom>
          <a:noFill/>
          <a:ln w="9525">
            <a:noFill/>
            <a:miter lim="800000"/>
            <a:headEnd/>
            <a:tailEnd/>
          </a:ln>
        </p:spPr>
      </p:pic>
      <p:pic>
        <p:nvPicPr>
          <p:cNvPr id="5" name="Picture 2" descr="http://www.amavensworld.com/wp-content/uploads/2016/02/coming_events.png"/>
          <p:cNvPicPr>
            <a:picLocks noChangeAspect="1" noChangeArrowheads="1"/>
          </p:cNvPicPr>
          <p:nvPr/>
        </p:nvPicPr>
        <p:blipFill>
          <a:blip r:embed="rId4" cstate="print"/>
          <a:srcRect/>
          <a:stretch>
            <a:fillRect/>
          </a:stretch>
        </p:blipFill>
        <p:spPr bwMode="auto">
          <a:xfrm rot="20852733">
            <a:off x="1693228" y="105440"/>
            <a:ext cx="2593253" cy="1852324"/>
          </a:xfrm>
          <a:prstGeom prst="rect">
            <a:avLst/>
          </a:prstGeom>
          <a:noFill/>
        </p:spPr>
      </p:pic>
      <p:sp>
        <p:nvSpPr>
          <p:cNvPr id="6" name="Rectangle 5"/>
          <p:cNvSpPr/>
          <p:nvPr/>
        </p:nvSpPr>
        <p:spPr>
          <a:xfrm>
            <a:off x="0" y="0"/>
            <a:ext cx="1466335" cy="68580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746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3238793"/>
            <a:ext cx="3429000" cy="2773363"/>
          </a:xfrm>
        </p:spPr>
        <p:txBody>
          <a:bodyPr/>
          <a:lstStyle/>
          <a:p>
            <a:pPr>
              <a:buNone/>
            </a:pPr>
            <a:r>
              <a:rPr lang="en-US" b="1" i="1" dirty="0">
                <a:effectLst>
                  <a:outerShdw blurRad="38100" dist="38100" dir="2700000" algn="tl">
                    <a:srgbClr val="000000">
                      <a:alpha val="43137"/>
                    </a:srgbClr>
                  </a:outerShdw>
                </a:effectLst>
              </a:rPr>
              <a:t>Pre-AALAS Lean Class in Austin Texas!</a:t>
            </a:r>
          </a:p>
          <a:p>
            <a:pPr>
              <a:buNone/>
            </a:pPr>
            <a:r>
              <a:rPr lang="en-US" b="1" i="1" dirty="0">
                <a:effectLst>
                  <a:outerShdw blurRad="38100" dist="38100" dir="2700000" algn="tl">
                    <a:srgbClr val="000000">
                      <a:alpha val="43137"/>
                    </a:srgbClr>
                  </a:outerShdw>
                </a:effectLst>
              </a:rPr>
              <a:t>Yellow Belt Credits!</a:t>
            </a:r>
          </a:p>
          <a:p>
            <a:pPr algn="ctr">
              <a:buNone/>
            </a:pPr>
            <a:r>
              <a:rPr lang="en-US" b="1" i="1" dirty="0">
                <a:effectLst>
                  <a:outerShdw blurRad="38100" dist="38100" dir="2700000" algn="tl">
                    <a:srgbClr val="000000">
                      <a:alpha val="43137"/>
                    </a:srgbClr>
                  </a:outerShdw>
                </a:effectLst>
              </a:rPr>
              <a:t>October, 2016</a:t>
            </a:r>
          </a:p>
        </p:txBody>
      </p:sp>
      <p:pic>
        <p:nvPicPr>
          <p:cNvPr id="1026" name="Picture 2"/>
          <p:cNvPicPr>
            <a:picLocks noChangeAspect="1" noChangeArrowheads="1"/>
          </p:cNvPicPr>
          <p:nvPr/>
        </p:nvPicPr>
        <p:blipFill>
          <a:blip r:embed="rId3" cstate="print"/>
          <a:srcRect l="20714" t="18000" r="42143" b="5429"/>
          <a:stretch>
            <a:fillRect/>
          </a:stretch>
        </p:blipFill>
        <p:spPr bwMode="auto">
          <a:xfrm>
            <a:off x="5334000" y="-14654"/>
            <a:ext cx="5334000" cy="6872654"/>
          </a:xfrm>
          <a:prstGeom prst="rect">
            <a:avLst/>
          </a:prstGeom>
          <a:noFill/>
          <a:ln w="9525">
            <a:noFill/>
            <a:miter lim="800000"/>
            <a:headEnd/>
            <a:tailEnd/>
          </a:ln>
        </p:spPr>
      </p:pic>
      <p:pic>
        <p:nvPicPr>
          <p:cNvPr id="5" name="Picture 2" descr="http://www.amavensworld.com/wp-content/uploads/2016/02/coming_events.png"/>
          <p:cNvPicPr>
            <a:picLocks noChangeAspect="1" noChangeArrowheads="1"/>
          </p:cNvPicPr>
          <p:nvPr/>
        </p:nvPicPr>
        <p:blipFill>
          <a:blip r:embed="rId4" cstate="print"/>
          <a:srcRect/>
          <a:stretch>
            <a:fillRect/>
          </a:stretch>
        </p:blipFill>
        <p:spPr bwMode="auto">
          <a:xfrm rot="20852733">
            <a:off x="1693228" y="105440"/>
            <a:ext cx="2593253" cy="1852324"/>
          </a:xfrm>
          <a:prstGeom prst="rect">
            <a:avLst/>
          </a:prstGeom>
          <a:noFill/>
        </p:spPr>
      </p:pic>
      <p:sp>
        <p:nvSpPr>
          <p:cNvPr id="6" name="Rectangle 5"/>
          <p:cNvSpPr/>
          <p:nvPr/>
        </p:nvSpPr>
        <p:spPr>
          <a:xfrm>
            <a:off x="0" y="0"/>
            <a:ext cx="1466335" cy="68580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479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200401"/>
            <a:ext cx="3657600" cy="2773363"/>
          </a:xfrm>
        </p:spPr>
        <p:txBody>
          <a:bodyPr/>
          <a:lstStyle/>
          <a:p>
            <a:pPr algn="ctr">
              <a:buNone/>
            </a:pPr>
            <a:r>
              <a:rPr lang="en-US" b="1" i="1" u="sng" dirty="0">
                <a:effectLst>
                  <a:outerShdw blurRad="38100" dist="38100" dir="2700000" algn="tl">
                    <a:srgbClr val="000000">
                      <a:alpha val="43137"/>
                    </a:srgbClr>
                  </a:outerShdw>
                </a:effectLst>
              </a:rPr>
              <a:t>You</a:t>
            </a:r>
            <a:r>
              <a:rPr lang="en-US" b="1" i="1" dirty="0">
                <a:effectLst>
                  <a:outerShdw blurRad="38100" dist="38100" dir="2700000" algn="tl">
                    <a:srgbClr val="000000">
                      <a:alpha val="43137"/>
                    </a:srgbClr>
                  </a:outerShdw>
                </a:effectLst>
              </a:rPr>
              <a:t> can get Lean White Belt Certification Online!</a:t>
            </a:r>
          </a:p>
          <a:p>
            <a:pPr algn="ctr">
              <a:buNone/>
            </a:pPr>
            <a:r>
              <a:rPr lang="en-US" b="1" i="1" dirty="0">
                <a:effectLst>
                  <a:outerShdw blurRad="38100" dist="38100" dir="2700000" algn="tl">
                    <a:srgbClr val="000000">
                      <a:alpha val="43137"/>
                    </a:srgbClr>
                  </a:outerShdw>
                </a:effectLst>
              </a:rPr>
              <a:t>October, 2017</a:t>
            </a:r>
          </a:p>
        </p:txBody>
      </p:sp>
      <p:pic>
        <p:nvPicPr>
          <p:cNvPr id="5" name="Picture 2" descr="http://www.amavensworld.com/wp-content/uploads/2016/02/coming_events.png"/>
          <p:cNvPicPr>
            <a:picLocks noChangeAspect="1" noChangeArrowheads="1"/>
          </p:cNvPicPr>
          <p:nvPr/>
        </p:nvPicPr>
        <p:blipFill>
          <a:blip r:embed="rId3" cstate="print"/>
          <a:srcRect/>
          <a:stretch>
            <a:fillRect/>
          </a:stretch>
        </p:blipFill>
        <p:spPr bwMode="auto">
          <a:xfrm rot="20852733">
            <a:off x="1693228" y="105440"/>
            <a:ext cx="2593253" cy="1852324"/>
          </a:xfrm>
          <a:prstGeom prst="rect">
            <a:avLst/>
          </a:prstGeom>
          <a:noFill/>
        </p:spPr>
      </p:pic>
      <p:pic>
        <p:nvPicPr>
          <p:cNvPr id="1026" name="Picture 2"/>
          <p:cNvPicPr>
            <a:picLocks noChangeAspect="1" noChangeArrowheads="1"/>
          </p:cNvPicPr>
          <p:nvPr/>
        </p:nvPicPr>
        <p:blipFill>
          <a:blip r:embed="rId4" cstate="print"/>
          <a:srcRect l="20714" t="18000" r="42143" b="6571"/>
          <a:stretch>
            <a:fillRect/>
          </a:stretch>
        </p:blipFill>
        <p:spPr bwMode="auto">
          <a:xfrm>
            <a:off x="5334000" y="-1"/>
            <a:ext cx="5334000" cy="6770077"/>
          </a:xfrm>
          <a:prstGeom prst="rect">
            <a:avLst/>
          </a:prstGeom>
          <a:noFill/>
          <a:ln w="9525">
            <a:noFill/>
            <a:miter lim="800000"/>
            <a:headEnd/>
            <a:tailEnd/>
          </a:ln>
        </p:spPr>
      </p:pic>
      <p:sp>
        <p:nvSpPr>
          <p:cNvPr id="6" name="Rectangle 5"/>
          <p:cNvSpPr/>
          <p:nvPr/>
        </p:nvSpPr>
        <p:spPr>
          <a:xfrm>
            <a:off x="0" y="0"/>
            <a:ext cx="1466335" cy="68580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16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Related image"/>
          <p:cNvPicPr>
            <a:picLocks noChangeAspect="1" noChangeArrowheads="1"/>
          </p:cNvPicPr>
          <p:nvPr/>
        </p:nvPicPr>
        <p:blipFill>
          <a:blip r:embed="rId3" cstate="print"/>
          <a:srcRect/>
          <a:stretch>
            <a:fillRect/>
          </a:stretch>
        </p:blipFill>
        <p:spPr bwMode="auto">
          <a:xfrm>
            <a:off x="4032504" y="113091"/>
            <a:ext cx="7665720" cy="6744909"/>
          </a:xfrm>
          <a:prstGeom prst="rect">
            <a:avLst/>
          </a:prstGeom>
          <a:noFill/>
        </p:spPr>
      </p:pic>
      <p:sp>
        <p:nvSpPr>
          <p:cNvPr id="3" name="Content Placeholder 2"/>
          <p:cNvSpPr>
            <a:spLocks noGrp="1"/>
          </p:cNvSpPr>
          <p:nvPr>
            <p:ph idx="1"/>
          </p:nvPr>
        </p:nvSpPr>
        <p:spPr>
          <a:xfrm>
            <a:off x="775915" y="5238558"/>
            <a:ext cx="4969193" cy="1064827"/>
          </a:xfrm>
        </p:spPr>
        <p:txBody>
          <a:bodyPr>
            <a:noAutofit/>
          </a:bodyPr>
          <a:lstStyle/>
          <a:p>
            <a:pPr marL="0" indent="0" algn="ctr">
              <a:buNone/>
            </a:pPr>
            <a:r>
              <a:rPr lang="en-US" sz="2800" b="1" i="1" dirty="0">
                <a:effectLst>
                  <a:outerShdw blurRad="38100" dist="38100" dir="2700000" algn="tl">
                    <a:srgbClr val="000000">
                      <a:alpha val="43137"/>
                    </a:srgbClr>
                  </a:outerShdw>
                </a:effectLst>
              </a:rPr>
              <a:t>VOE-Network</a:t>
            </a:r>
          </a:p>
          <a:p>
            <a:pPr marL="0" indent="0" algn="ctr">
              <a:buNone/>
            </a:pPr>
            <a:r>
              <a:rPr lang="en-US" sz="2800" b="1" i="1" dirty="0">
                <a:effectLst>
                  <a:outerShdw blurRad="38100" dist="38100" dir="2700000" algn="tl">
                    <a:srgbClr val="000000">
                      <a:alpha val="43137"/>
                    </a:srgbClr>
                  </a:outerShdw>
                </a:effectLst>
              </a:rPr>
              <a:t>Yellow Belt Certification</a:t>
            </a:r>
          </a:p>
          <a:p>
            <a:pPr marL="0" indent="0" algn="ctr">
              <a:buNone/>
            </a:pPr>
            <a:r>
              <a:rPr lang="en-US" sz="2800" b="1" i="1" dirty="0">
                <a:effectLst>
                  <a:outerShdw blurRad="38100" dist="38100" dir="2700000" algn="tl">
                    <a:srgbClr val="000000">
                      <a:alpha val="43137"/>
                    </a:srgbClr>
                  </a:outerShdw>
                </a:effectLst>
              </a:rPr>
              <a:t>Pilot: December, 2017</a:t>
            </a:r>
          </a:p>
        </p:txBody>
      </p:sp>
      <p:pic>
        <p:nvPicPr>
          <p:cNvPr id="5" name="Picture 4" descr="\\dfa19\ccmlean$\VOEN\Marketing\LOGOs\Final Logo\VOEN logo fin (2).gif"/>
          <p:cNvPicPr>
            <a:picLocks noChangeAspect="1" noChangeArrowheads="1"/>
          </p:cNvPicPr>
          <p:nvPr/>
        </p:nvPicPr>
        <p:blipFill>
          <a:blip r:embed="rId4" cstate="print"/>
          <a:srcRect/>
          <a:stretch>
            <a:fillRect/>
          </a:stretch>
        </p:blipFill>
        <p:spPr bwMode="auto">
          <a:xfrm>
            <a:off x="2225655" y="3137612"/>
            <a:ext cx="2040918" cy="2028136"/>
          </a:xfrm>
          <a:prstGeom prst="rect">
            <a:avLst/>
          </a:prstGeom>
          <a:noFill/>
        </p:spPr>
      </p:pic>
      <p:sp>
        <p:nvSpPr>
          <p:cNvPr id="6" name="Rectangle 5"/>
          <p:cNvSpPr/>
          <p:nvPr/>
        </p:nvSpPr>
        <p:spPr>
          <a:xfrm>
            <a:off x="0" y="0"/>
            <a:ext cx="1466335" cy="68580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stretch>
            <a:fillRect/>
          </a:stretch>
        </p:blipFill>
        <p:spPr>
          <a:xfrm>
            <a:off x="652347" y="430968"/>
            <a:ext cx="3351242" cy="2710257"/>
          </a:xfrm>
          <a:prstGeom prst="rect">
            <a:avLst/>
          </a:prstGeom>
        </p:spPr>
      </p:pic>
    </p:spTree>
    <p:extLst>
      <p:ext uri="{BB962C8B-B14F-4D97-AF65-F5344CB8AC3E}">
        <p14:creationId xmlns:p14="http://schemas.microsoft.com/office/powerpoint/2010/main" xmlns="" val="2001660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v">
            <a:hlinkClick r:id="rId2"/>
          </p:cNvPr>
          <p:cNvPicPr>
            <a:picLocks noChangeAspect="1" noChangeArrowheads="1"/>
          </p:cNvPicPr>
          <p:nvPr/>
        </p:nvPicPr>
        <p:blipFill>
          <a:blip r:embed="rId3" cstate="print"/>
          <a:srcRect/>
          <a:stretch>
            <a:fillRect/>
          </a:stretch>
        </p:blipFill>
        <p:spPr bwMode="auto">
          <a:xfrm>
            <a:off x="4828760" y="5176052"/>
            <a:ext cx="3524421" cy="947189"/>
          </a:xfrm>
          <a:prstGeom prst="rect">
            <a:avLst/>
          </a:prstGeom>
          <a:noFill/>
        </p:spPr>
      </p:pic>
      <p:pic>
        <p:nvPicPr>
          <p:cNvPr id="1028" name="Picture 4" descr="Image result for tv">
            <a:hlinkClick r:id="rId4"/>
          </p:cNvPr>
          <p:cNvPicPr>
            <a:picLocks noChangeAspect="1" noChangeArrowheads="1"/>
          </p:cNvPicPr>
          <p:nvPr/>
        </p:nvPicPr>
        <p:blipFill>
          <a:blip r:embed="rId5" cstate="print"/>
          <a:srcRect/>
          <a:stretch>
            <a:fillRect/>
          </a:stretch>
        </p:blipFill>
        <p:spPr bwMode="auto">
          <a:xfrm>
            <a:off x="3204518" y="-156522"/>
            <a:ext cx="5354595" cy="5354595"/>
          </a:xfrm>
          <a:prstGeom prst="rect">
            <a:avLst/>
          </a:prstGeom>
          <a:noFill/>
        </p:spPr>
      </p:pic>
      <p:pic>
        <p:nvPicPr>
          <p:cNvPr id="6" name="Picture 5" descr="\\dfa19\ccmlean$\VOEN\Marketing\LOGOs\Final Logo\VOEN logo fin (2).gif"/>
          <p:cNvPicPr>
            <a:picLocks noChangeAspect="1" noChangeArrowheads="1"/>
          </p:cNvPicPr>
          <p:nvPr/>
        </p:nvPicPr>
        <p:blipFill>
          <a:blip r:embed="rId6" cstate="print"/>
          <a:srcRect/>
          <a:stretch>
            <a:fillRect/>
          </a:stretch>
        </p:blipFill>
        <p:spPr bwMode="auto">
          <a:xfrm>
            <a:off x="4927665" y="1720701"/>
            <a:ext cx="2040918" cy="2028136"/>
          </a:xfrm>
          <a:prstGeom prst="rect">
            <a:avLst/>
          </a:prstGeom>
          <a:noFill/>
        </p:spPr>
      </p:pic>
      <p:sp>
        <p:nvSpPr>
          <p:cNvPr id="7" name="TextBox 6"/>
          <p:cNvSpPr txBox="1"/>
          <p:nvPr/>
        </p:nvSpPr>
        <p:spPr>
          <a:xfrm>
            <a:off x="3369288" y="5156883"/>
            <a:ext cx="2359941" cy="1015663"/>
          </a:xfrm>
          <a:prstGeom prst="rect">
            <a:avLst/>
          </a:prstGeom>
          <a:solidFill>
            <a:schemeClr val="bg1"/>
          </a:solidFill>
        </p:spPr>
        <p:txBody>
          <a:bodyPr wrap="none" rtlCol="0">
            <a:spAutoFit/>
          </a:bodyPr>
          <a:lstStyle/>
          <a:p>
            <a:r>
              <a:rPr lang="en-US" sz="6000" b="1" dirty="0" smtClean="0">
                <a:latin typeface="Miriam" pitchFamily="34" charset="-79"/>
                <a:cs typeface="Miriam" pitchFamily="34" charset="-79"/>
              </a:rPr>
              <a:t>VOE-N</a:t>
            </a:r>
            <a:endParaRPr lang="en-US" sz="6000" b="1" dirty="0">
              <a:latin typeface="Miriam" pitchFamily="34" charset="-79"/>
              <a:cs typeface="Miriam" pitchFamily="34" charset="-79"/>
            </a:endParaRPr>
          </a:p>
        </p:txBody>
      </p:sp>
      <p:sp>
        <p:nvSpPr>
          <p:cNvPr id="8" name="TextBox 7"/>
          <p:cNvSpPr txBox="1"/>
          <p:nvPr/>
        </p:nvSpPr>
        <p:spPr>
          <a:xfrm>
            <a:off x="3912974" y="6207321"/>
            <a:ext cx="4063805" cy="584775"/>
          </a:xfrm>
          <a:prstGeom prst="rect">
            <a:avLst/>
          </a:prstGeom>
          <a:noFill/>
        </p:spPr>
        <p:txBody>
          <a:bodyPr wrap="none" rtlCol="0">
            <a:spAutoFit/>
          </a:bodyPr>
          <a:lstStyle/>
          <a:p>
            <a:r>
              <a:rPr lang="en-US" sz="3200" b="1" dirty="0" smtClean="0">
                <a:solidFill>
                  <a:srgbClr val="0070C0"/>
                </a:solidFill>
              </a:rPr>
              <a:t>www.voenetwork.com</a:t>
            </a:r>
            <a:endParaRPr lang="en-US" sz="32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Your Host, Dr. Donna </a:t>
            </a:r>
            <a:r>
              <a:rPr lang="en-US" b="1" dirty="0" smtClean="0">
                <a:effectLst>
                  <a:outerShdw blurRad="38100" dist="38100" dir="2700000" algn="tl">
                    <a:srgbClr val="000000">
                      <a:alpha val="43137"/>
                    </a:srgbClr>
                  </a:outerShdw>
                </a:effectLst>
              </a:rPr>
              <a:t>Matthews </a:t>
            </a:r>
            <a:r>
              <a:rPr lang="en-US" b="1" dirty="0">
                <a:effectLst>
                  <a:outerShdw blurRad="38100" dist="38100" dir="2700000" algn="tl">
                    <a:srgbClr val="000000">
                      <a:alpha val="43137"/>
                    </a:srgbClr>
                  </a:outerShdw>
                </a:effectLst>
              </a:rPr>
              <a:t>Jarrell, DVM</a:t>
            </a:r>
          </a:p>
        </p:txBody>
      </p:sp>
      <p:sp>
        <p:nvSpPr>
          <p:cNvPr id="5" name="Content Placeholder 2"/>
          <p:cNvSpPr>
            <a:spLocks noGrp="1"/>
          </p:cNvSpPr>
          <p:nvPr>
            <p:ph idx="1"/>
          </p:nvPr>
        </p:nvSpPr>
        <p:spPr>
          <a:xfrm>
            <a:off x="5812972" y="1632857"/>
            <a:ext cx="5172892" cy="4544106"/>
          </a:xfrm>
        </p:spPr>
        <p:txBody>
          <a:bodyPr>
            <a:normAutofit/>
          </a:bodyPr>
          <a:lstStyle/>
          <a:p>
            <a:pPr lvl="1"/>
            <a:endParaRPr lang="en-US" b="1" dirty="0"/>
          </a:p>
          <a:p>
            <a:pPr lvl="1"/>
            <a:r>
              <a:rPr lang="en-US" b="1" dirty="0" smtClean="0"/>
              <a:t>Director, Center for  Comparative Medicine</a:t>
            </a:r>
          </a:p>
          <a:p>
            <a:pPr lvl="1">
              <a:buNone/>
            </a:pPr>
            <a:endParaRPr lang="en-US" b="1" dirty="0"/>
          </a:p>
          <a:p>
            <a:pPr lvl="1"/>
            <a:r>
              <a:rPr lang="en-US" b="1" dirty="0" smtClean="0"/>
              <a:t>15 years in CCM</a:t>
            </a:r>
            <a:endParaRPr lang="en-US" b="1" dirty="0"/>
          </a:p>
          <a:p>
            <a:pPr lvl="1">
              <a:buNone/>
            </a:pPr>
            <a:endParaRPr lang="en-US" b="1" dirty="0" smtClean="0"/>
          </a:p>
          <a:p>
            <a:pPr lvl="1"/>
            <a:r>
              <a:rPr lang="en-US" b="1" dirty="0" smtClean="0"/>
              <a:t>General Managers Program, Harvard Business School</a:t>
            </a:r>
          </a:p>
          <a:p>
            <a:pPr lvl="1">
              <a:buNone/>
            </a:pPr>
            <a:endParaRPr lang="en-US" b="1" dirty="0" smtClean="0"/>
          </a:p>
          <a:p>
            <a:pPr lvl="1"/>
            <a:r>
              <a:rPr lang="en-US" b="1" dirty="0" smtClean="0"/>
              <a:t>Introduced Operations Excellence through Lean Management in 2005</a:t>
            </a:r>
          </a:p>
          <a:p>
            <a:pPr lvl="1"/>
            <a:endParaRPr lang="en-US" dirty="0"/>
          </a:p>
          <a:p>
            <a:pPr lvl="1">
              <a:buNone/>
            </a:pPr>
            <a:endParaRPr lang="en-US" dirty="0"/>
          </a:p>
        </p:txBody>
      </p:sp>
      <p:pic>
        <p:nvPicPr>
          <p:cNvPr id="6" name="Picture 2" descr="\\Cifs2\ccmlean$\VOEN\Marketing\LOGOs\Final Logo\VOEN logo fin (2).jpg"/>
          <p:cNvPicPr>
            <a:picLocks noChangeAspect="1" noChangeArrowheads="1"/>
          </p:cNvPicPr>
          <p:nvPr/>
        </p:nvPicPr>
        <p:blipFill>
          <a:blip r:embed="rId3" cstate="print"/>
          <a:srcRect/>
          <a:stretch>
            <a:fillRect/>
          </a:stretch>
        </p:blipFill>
        <p:spPr bwMode="auto">
          <a:xfrm>
            <a:off x="11107402" y="5731726"/>
            <a:ext cx="901018" cy="1126273"/>
          </a:xfrm>
          <a:prstGeom prst="rect">
            <a:avLst/>
          </a:prstGeom>
          <a:noFill/>
        </p:spPr>
      </p:pic>
      <p:pic>
        <p:nvPicPr>
          <p:cNvPr id="7" name="Picture 8"/>
          <p:cNvPicPr>
            <a:picLocks noChangeAspect="1" noChangeArrowheads="1"/>
          </p:cNvPicPr>
          <p:nvPr/>
        </p:nvPicPr>
        <p:blipFill>
          <a:blip r:embed="rId4" cstate="print"/>
          <a:srcRect/>
          <a:stretch>
            <a:fillRect/>
          </a:stretch>
        </p:blipFill>
        <p:spPr bwMode="auto">
          <a:xfrm>
            <a:off x="1776549" y="1824751"/>
            <a:ext cx="2962114" cy="4372644"/>
          </a:xfrm>
          <a:prstGeom prst="rect">
            <a:avLst/>
          </a:prstGeom>
          <a:noFill/>
          <a:ln w="9525">
            <a:noFill/>
            <a:miter lim="800000"/>
            <a:headEnd/>
            <a:tailEnd/>
          </a:ln>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xmlns="" val="254941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Kimberly Bundschuh, </a:t>
            </a:r>
            <a:r>
              <a:rPr lang="en-US" b="1" dirty="0" smtClean="0">
                <a:effectLst>
                  <a:outerShdw blurRad="38100" dist="38100" dir="2700000" algn="tl">
                    <a:srgbClr val="000000">
                      <a:alpha val="43137"/>
                    </a:srgbClr>
                  </a:outerShdw>
                </a:effectLst>
              </a:rPr>
              <a:t>LAT, </a:t>
            </a:r>
            <a:r>
              <a:rPr lang="en-US" b="1" dirty="0">
                <a:effectLst>
                  <a:outerShdw blurRad="38100" dist="38100" dir="2700000" algn="tl">
                    <a:srgbClr val="000000">
                      <a:alpha val="43137"/>
                    </a:srgbClr>
                  </a:outerShdw>
                </a:effectLst>
              </a:rPr>
              <a:t>Team Lead </a:t>
            </a:r>
          </a:p>
        </p:txBody>
      </p:sp>
      <p:sp>
        <p:nvSpPr>
          <p:cNvPr id="3" name="Content Placeholder 2"/>
          <p:cNvSpPr>
            <a:spLocks noGrp="1"/>
          </p:cNvSpPr>
          <p:nvPr>
            <p:ph idx="1"/>
          </p:nvPr>
        </p:nvSpPr>
        <p:spPr>
          <a:xfrm>
            <a:off x="5531004" y="1825625"/>
            <a:ext cx="5822795" cy="4351338"/>
          </a:xfrm>
        </p:spPr>
        <p:txBody>
          <a:bodyPr>
            <a:normAutofit lnSpcReduction="10000"/>
          </a:bodyPr>
          <a:lstStyle/>
          <a:p>
            <a:pPr lvl="1">
              <a:buNone/>
            </a:pPr>
            <a:r>
              <a:rPr lang="en-US" b="1" dirty="0" smtClean="0"/>
              <a:t>Kimberly Bundschuh</a:t>
            </a:r>
            <a:endParaRPr lang="en-US" b="1" dirty="0"/>
          </a:p>
          <a:p>
            <a:pPr lvl="1"/>
            <a:r>
              <a:rPr lang="en-US" b="1" dirty="0" smtClean="0"/>
              <a:t>BS Animal Sciences and Business, University of Rhode Island</a:t>
            </a:r>
            <a:endParaRPr lang="en-US" b="1" dirty="0"/>
          </a:p>
          <a:p>
            <a:pPr lvl="1"/>
            <a:r>
              <a:rPr lang="en-US" b="1" dirty="0" smtClean="0"/>
              <a:t>Rodent team lead</a:t>
            </a:r>
            <a:endParaRPr lang="en-US" b="1" dirty="0"/>
          </a:p>
          <a:p>
            <a:pPr lvl="1"/>
            <a:r>
              <a:rPr lang="en-US" b="1" dirty="0" smtClean="0"/>
              <a:t>Coordinates daily tasks and manages work flow for team members, encourages continuous improvement and problem solving, and provides animals with exceptional care everyday.</a:t>
            </a:r>
            <a:endParaRPr lang="en-US" b="1" dirty="0"/>
          </a:p>
          <a:p>
            <a:pPr lvl="1"/>
            <a:r>
              <a:rPr lang="en-US" b="1" dirty="0" smtClean="0"/>
              <a:t>3 years in lab </a:t>
            </a:r>
            <a:r>
              <a:rPr lang="en-US" b="1" dirty="0"/>
              <a:t>a</a:t>
            </a:r>
            <a:r>
              <a:rPr lang="en-US" b="1" dirty="0" smtClean="0"/>
              <a:t>nimal care and research support at the Center for Comparative Medicine at MGH.</a:t>
            </a:r>
            <a:endParaRPr lang="en-US" dirty="0"/>
          </a:p>
          <a:p>
            <a:endParaRPr lang="en-US" dirty="0"/>
          </a:p>
        </p:txBody>
      </p:sp>
      <p:pic>
        <p:nvPicPr>
          <p:cNvPr id="6" name="Picture 2" descr="\\Cifs2\ccmlean$\VOEN\Marketing\LOGOs\Final Logo\VOEN logo fin (2).jpg"/>
          <p:cNvPicPr>
            <a:picLocks noChangeAspect="1" noChangeArrowheads="1"/>
          </p:cNvPicPr>
          <p:nvPr/>
        </p:nvPicPr>
        <p:blipFill>
          <a:blip r:embed="rId3" cstate="print"/>
          <a:srcRect/>
          <a:stretch>
            <a:fillRect/>
          </a:stretch>
        </p:blipFill>
        <p:spPr bwMode="auto">
          <a:xfrm>
            <a:off x="11107402" y="5731726"/>
            <a:ext cx="901018" cy="1126273"/>
          </a:xfrm>
          <a:prstGeom prst="rect">
            <a:avLst/>
          </a:prstGeom>
          <a:noFill/>
        </p:spPr>
      </p:pic>
      <p:pic>
        <p:nvPicPr>
          <p:cNvPr id="7" name="Picture 2" descr="C:\Users\gmc20\AppData\Local\Microsoft\Windows\Temporary Internet Files\Content.Outlook\CIOGIVG3\FullSizeRender.jpg"/>
          <p:cNvPicPr>
            <a:picLocks noChangeAspect="1" noChangeArrowheads="1"/>
          </p:cNvPicPr>
          <p:nvPr/>
        </p:nvPicPr>
        <p:blipFill>
          <a:blip r:embed="rId4" cstate="print"/>
          <a:srcRect l="24816" t="13333" r="16803" b="22222"/>
          <a:stretch>
            <a:fillRect/>
          </a:stretch>
        </p:blipFill>
        <p:spPr bwMode="auto">
          <a:xfrm>
            <a:off x="1224363" y="1717878"/>
            <a:ext cx="3899572" cy="4434808"/>
          </a:xfrm>
          <a:prstGeom prst="rect">
            <a:avLst/>
          </a:prstGeom>
          <a:noFill/>
          <a:ln w="25400">
            <a:noFill/>
          </a:ln>
          <a:effectLst>
            <a:outerShdw blurRad="50800" dist="38100" dir="2700000" sx="103000" sy="103000" algn="tl" rotWithShape="0">
              <a:schemeClr val="bg2">
                <a:lumMod val="25000"/>
                <a:alpha val="40000"/>
              </a:schemeClr>
            </a:outerShdw>
          </a:effectLst>
          <a:scene3d>
            <a:camera prst="orthographicFront"/>
            <a:lightRig rig="threePt" dir="t"/>
          </a:scene3d>
          <a:sp3d>
            <a:bevelB w="165100" prst="coolSlant"/>
          </a:sp3d>
        </p:spPr>
      </p:pic>
    </p:spTree>
    <p:extLst>
      <p:ext uri="{BB962C8B-B14F-4D97-AF65-F5344CB8AC3E}">
        <p14:creationId xmlns:p14="http://schemas.microsoft.com/office/powerpoint/2010/main" xmlns="" val="160639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Caroline Warren, LAT, Team Lead</a:t>
            </a:r>
          </a:p>
        </p:txBody>
      </p:sp>
      <p:sp>
        <p:nvSpPr>
          <p:cNvPr id="5" name="Content Placeholder 2"/>
          <p:cNvSpPr>
            <a:spLocks noGrp="1"/>
          </p:cNvSpPr>
          <p:nvPr>
            <p:ph idx="1"/>
          </p:nvPr>
        </p:nvSpPr>
        <p:spPr>
          <a:xfrm>
            <a:off x="6043613" y="1825625"/>
            <a:ext cx="5310187" cy="4351338"/>
          </a:xfrm>
        </p:spPr>
        <p:txBody>
          <a:bodyPr>
            <a:normAutofit fontScale="92500" lnSpcReduction="20000"/>
          </a:bodyPr>
          <a:lstStyle/>
          <a:p>
            <a:pPr lvl="1">
              <a:buNone/>
            </a:pPr>
            <a:r>
              <a:rPr lang="en-US" b="1" dirty="0"/>
              <a:t>Caroline Warren </a:t>
            </a:r>
          </a:p>
          <a:p>
            <a:pPr lvl="1"/>
            <a:r>
              <a:rPr lang="en-US" b="1" dirty="0"/>
              <a:t>BSAM (University of Rhode Island), RLAT</a:t>
            </a:r>
          </a:p>
          <a:p>
            <a:pPr lvl="1"/>
            <a:r>
              <a:rPr lang="en-US" b="1" dirty="0"/>
              <a:t>Non-Human Primate Team Lead </a:t>
            </a:r>
          </a:p>
          <a:p>
            <a:pPr lvl="1"/>
            <a:r>
              <a:rPr lang="en-US" b="1" dirty="0"/>
              <a:t>Create daily husbandry schedules for team members as well as work alongside with facility manager, users, enrichment technicians and veterinarians to ensure that the facility is always inspection ready and that our animals are receiving the best care possibly.</a:t>
            </a:r>
            <a:endParaRPr lang="en-US" dirty="0"/>
          </a:p>
          <a:p>
            <a:pPr lvl="1"/>
            <a:r>
              <a:rPr lang="en-US" b="1" dirty="0"/>
              <a:t>Has been a member of CCM and the animal research community for 4 years come September. </a:t>
            </a:r>
            <a:endParaRPr lang="en-US" dirty="0"/>
          </a:p>
          <a:p>
            <a:endParaRPr lang="en-US" dirty="0"/>
          </a:p>
        </p:txBody>
      </p:sp>
      <p:pic>
        <p:nvPicPr>
          <p:cNvPr id="6" name="Picture 2" descr="\\Cifs2\ccmlean$\VOEN\Marketing\LOGOs\Final Logo\VOEN logo fin (2).jpg"/>
          <p:cNvPicPr>
            <a:picLocks noChangeAspect="1" noChangeArrowheads="1"/>
          </p:cNvPicPr>
          <p:nvPr/>
        </p:nvPicPr>
        <p:blipFill>
          <a:blip r:embed="rId3" cstate="print"/>
          <a:srcRect/>
          <a:stretch>
            <a:fillRect/>
          </a:stretch>
        </p:blipFill>
        <p:spPr bwMode="auto">
          <a:xfrm>
            <a:off x="11107402" y="5731726"/>
            <a:ext cx="901018" cy="1126273"/>
          </a:xfrm>
          <a:prstGeom prst="rect">
            <a:avLst/>
          </a:prstGeom>
          <a:noFill/>
        </p:spPr>
      </p:pic>
      <p:pic>
        <p:nvPicPr>
          <p:cNvPr id="7" name="Picture 2" descr="C:\Users\cw619\AppData\Local\Microsoft\Windows\Temporary Internet Files\Content.Outlook\W0NM9J3V\FullSizeRender.jpg"/>
          <p:cNvPicPr>
            <a:picLocks noChangeAspect="1" noChangeArrowheads="1"/>
          </p:cNvPicPr>
          <p:nvPr/>
        </p:nvPicPr>
        <p:blipFill>
          <a:blip r:embed="rId4" cstate="print"/>
          <a:srcRect b="22979"/>
          <a:stretch>
            <a:fillRect/>
          </a:stretch>
        </p:blipFill>
        <p:spPr bwMode="auto">
          <a:xfrm>
            <a:off x="1375528" y="1592441"/>
            <a:ext cx="4205938" cy="4470607"/>
          </a:xfrm>
          <a:prstGeom prst="rect">
            <a:avLst/>
          </a:prstGeom>
          <a:noFill/>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xmlns="" val="380589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43719" cy="1325563"/>
          </a:xfrm>
        </p:spPr>
        <p:txBody>
          <a:bodyPr/>
          <a:lstStyle/>
          <a:p>
            <a:r>
              <a:rPr lang="en-US" b="1" dirty="0">
                <a:effectLst>
                  <a:outerShdw blurRad="38100" dist="38100" dir="2700000" algn="tl">
                    <a:srgbClr val="000000">
                      <a:alpha val="43137"/>
                    </a:srgbClr>
                  </a:outerShdw>
                </a:effectLst>
              </a:rPr>
              <a:t>Julieanne Brandolini, LAT, Training Program Manager</a:t>
            </a:r>
          </a:p>
        </p:txBody>
      </p:sp>
      <p:pic>
        <p:nvPicPr>
          <p:cNvPr id="4" name="Picture 3"/>
          <p:cNvPicPr>
            <a:picLocks noChangeAspect="1"/>
          </p:cNvPicPr>
          <p:nvPr/>
        </p:nvPicPr>
        <p:blipFill>
          <a:blip r:embed="rId3" cstate="print"/>
          <a:stretch>
            <a:fillRect/>
          </a:stretch>
        </p:blipFill>
        <p:spPr>
          <a:xfrm>
            <a:off x="489118" y="1643850"/>
            <a:ext cx="5694556" cy="4270917"/>
          </a:xfrm>
          <a:prstGeom prst="rect">
            <a:avLst/>
          </a:prstGeom>
          <a:effectLst>
            <a:outerShdw blurRad="50800" dist="190500" dir="2700000" algn="tl" rotWithShape="0">
              <a:prstClr val="black">
                <a:alpha val="40000"/>
              </a:prstClr>
            </a:outerShdw>
          </a:effectLst>
        </p:spPr>
      </p:pic>
      <p:sp>
        <p:nvSpPr>
          <p:cNvPr id="5" name="Content Placeholder 2"/>
          <p:cNvSpPr>
            <a:spLocks noGrp="1"/>
          </p:cNvSpPr>
          <p:nvPr>
            <p:ph idx="1"/>
          </p:nvPr>
        </p:nvSpPr>
        <p:spPr>
          <a:xfrm>
            <a:off x="6272213" y="2049463"/>
            <a:ext cx="5081587" cy="4351337"/>
          </a:xfrm>
        </p:spPr>
        <p:txBody>
          <a:bodyPr/>
          <a:lstStyle/>
          <a:p>
            <a:pPr lvl="1">
              <a:buNone/>
            </a:pPr>
            <a:r>
              <a:rPr lang="en-US" b="1" dirty="0"/>
              <a:t>Julieanne Brandolini</a:t>
            </a:r>
          </a:p>
          <a:p>
            <a:pPr lvl="1"/>
            <a:r>
              <a:rPr lang="en-US" b="1" dirty="0"/>
              <a:t>BS Equine Science</a:t>
            </a:r>
          </a:p>
          <a:p>
            <a:pPr lvl="1"/>
            <a:r>
              <a:rPr lang="en-US" b="1" dirty="0"/>
              <a:t>Training Program Manager</a:t>
            </a:r>
          </a:p>
          <a:p>
            <a:pPr lvl="1"/>
            <a:r>
              <a:rPr lang="en-US" b="1" dirty="0">
                <a:latin typeface="Fanwood Text"/>
              </a:rPr>
              <a:t>Oversees the training for new hires, team leaders and animal users</a:t>
            </a:r>
          </a:p>
          <a:p>
            <a:pPr lvl="1"/>
            <a:r>
              <a:rPr lang="en-US" b="1" dirty="0"/>
              <a:t>9.5 years in Lab Animal Care/Research Support</a:t>
            </a:r>
            <a:endParaRPr lang="en-US" dirty="0"/>
          </a:p>
          <a:p>
            <a:pPr lvl="1"/>
            <a:r>
              <a:rPr lang="en-US" b="1" dirty="0"/>
              <a:t>9.5 years at CCM</a:t>
            </a:r>
            <a:endParaRPr lang="en-US" dirty="0"/>
          </a:p>
          <a:p>
            <a:endParaRPr lang="en-US" dirty="0"/>
          </a:p>
        </p:txBody>
      </p:sp>
      <p:pic>
        <p:nvPicPr>
          <p:cNvPr id="6" name="Picture 2" descr="\\Cifs2\ccmlean$\VOEN\Marketing\LOGOs\Final Logo\VOEN logo fin (2).jpg"/>
          <p:cNvPicPr>
            <a:picLocks noChangeAspect="1" noChangeArrowheads="1"/>
          </p:cNvPicPr>
          <p:nvPr/>
        </p:nvPicPr>
        <p:blipFill>
          <a:blip r:embed="rId4" cstate="print"/>
          <a:srcRect/>
          <a:stretch>
            <a:fillRect/>
          </a:stretch>
        </p:blipFill>
        <p:spPr bwMode="auto">
          <a:xfrm>
            <a:off x="11107402" y="5731726"/>
            <a:ext cx="901018" cy="1126273"/>
          </a:xfrm>
          <a:prstGeom prst="rect">
            <a:avLst/>
          </a:prstGeom>
          <a:noFill/>
        </p:spPr>
      </p:pic>
    </p:spTree>
    <p:extLst>
      <p:ext uri="{BB962C8B-B14F-4D97-AF65-F5344CB8AC3E}">
        <p14:creationId xmlns:p14="http://schemas.microsoft.com/office/powerpoint/2010/main" xmlns="" val="348432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09"/>
            <a:ext cx="10515600" cy="993412"/>
          </a:xfrm>
        </p:spPr>
        <p:txBody>
          <a:bodyPr/>
          <a:lstStyle/>
          <a:p>
            <a:pPr algn="ctr"/>
            <a:r>
              <a:rPr lang="en-US" b="1" dirty="0" smtClean="0">
                <a:effectLst>
                  <a:outerShdw blurRad="38100" dist="38100" dir="2700000" algn="tl">
                    <a:srgbClr val="000000">
                      <a:alpha val="43137"/>
                    </a:srgbClr>
                  </a:outerShdw>
                </a:effectLst>
              </a:rPr>
              <a:t>Our True North</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162975"/>
            <a:ext cx="10591800" cy="5407642"/>
          </a:xfrm>
        </p:spPr>
        <p:txBody>
          <a:bodyPr>
            <a:normAutofit fontScale="92500" lnSpcReduction="20000"/>
          </a:bodyPr>
          <a:lstStyle/>
          <a:p>
            <a:pPr marL="0" indent="0" algn="ctr">
              <a:buNone/>
            </a:pPr>
            <a:r>
              <a:rPr lang="en-US" sz="3300" b="1" dirty="0">
                <a:solidFill>
                  <a:srgbClr val="0070C0"/>
                </a:solidFill>
              </a:rPr>
              <a:t>CCM Mission</a:t>
            </a:r>
          </a:p>
          <a:p>
            <a:pPr marL="0" indent="0">
              <a:buNone/>
            </a:pPr>
            <a:r>
              <a:rPr lang="en-US" dirty="0"/>
              <a:t>- Provide</a:t>
            </a:r>
            <a:r>
              <a:rPr lang="en-US" b="1" dirty="0"/>
              <a:t> reliable</a:t>
            </a:r>
            <a:r>
              <a:rPr lang="en-US" dirty="0"/>
              <a:t>, </a:t>
            </a:r>
            <a:r>
              <a:rPr lang="en-US" b="1" dirty="0"/>
              <a:t>affordable</a:t>
            </a:r>
            <a:r>
              <a:rPr lang="en-US" dirty="0"/>
              <a:t>, and </a:t>
            </a:r>
            <a:r>
              <a:rPr lang="en-US" b="1" dirty="0"/>
              <a:t>responsive</a:t>
            </a:r>
            <a:r>
              <a:rPr lang="en-US" dirty="0"/>
              <a:t> laboratory animal care and research services in pursuit of scientific knowledge and medical breakthroughs</a:t>
            </a:r>
          </a:p>
          <a:p>
            <a:pPr marL="0" indent="0">
              <a:buNone/>
            </a:pPr>
            <a:r>
              <a:rPr lang="en-US" dirty="0"/>
              <a:t>- </a:t>
            </a:r>
            <a:r>
              <a:rPr lang="en-US" b="1" dirty="0"/>
              <a:t>Avoid</a:t>
            </a:r>
            <a:r>
              <a:rPr lang="en-US" dirty="0"/>
              <a:t> or</a:t>
            </a:r>
            <a:r>
              <a:rPr lang="en-US" b="1" dirty="0"/>
              <a:t> minimize </a:t>
            </a:r>
            <a:r>
              <a:rPr lang="en-US" dirty="0"/>
              <a:t>pain and distress in animals under our care</a:t>
            </a:r>
          </a:p>
          <a:p>
            <a:pPr marL="0" indent="0">
              <a:buFontTx/>
              <a:buChar char="-"/>
            </a:pPr>
            <a:r>
              <a:rPr lang="en-US" dirty="0" smtClean="0"/>
              <a:t>Maintain </a:t>
            </a:r>
            <a:r>
              <a:rPr lang="en-US" dirty="0"/>
              <a:t>a </a:t>
            </a:r>
            <a:r>
              <a:rPr lang="en-US" b="1" dirty="0"/>
              <a:t>fulfilling</a:t>
            </a:r>
            <a:r>
              <a:rPr lang="en-US" dirty="0"/>
              <a:t>, </a:t>
            </a:r>
            <a:r>
              <a:rPr lang="en-US" b="1" dirty="0"/>
              <a:t>respectful</a:t>
            </a:r>
            <a:r>
              <a:rPr lang="en-US" dirty="0"/>
              <a:t>, and </a:t>
            </a:r>
            <a:r>
              <a:rPr lang="en-US" b="1" dirty="0"/>
              <a:t>safe</a:t>
            </a:r>
            <a:r>
              <a:rPr lang="en-US" dirty="0"/>
              <a:t> </a:t>
            </a:r>
            <a:r>
              <a:rPr lang="en-US" dirty="0" smtClean="0"/>
              <a:t>workplace</a:t>
            </a:r>
          </a:p>
          <a:p>
            <a:pPr marL="0" indent="0">
              <a:buNone/>
            </a:pPr>
            <a:endParaRPr lang="en-US" dirty="0"/>
          </a:p>
          <a:p>
            <a:pPr marL="0" indent="0" algn="ctr">
              <a:buNone/>
            </a:pPr>
            <a:r>
              <a:rPr lang="en-US" sz="3300" b="1" dirty="0">
                <a:solidFill>
                  <a:srgbClr val="0070C0"/>
                </a:solidFill>
              </a:rPr>
              <a:t>CCM Vision</a:t>
            </a:r>
          </a:p>
          <a:p>
            <a:pPr marL="0" indent="0">
              <a:buFontTx/>
              <a:buChar char="-"/>
            </a:pPr>
            <a:r>
              <a:rPr lang="en-US" dirty="0" smtClean="0"/>
              <a:t>To </a:t>
            </a:r>
            <a:r>
              <a:rPr lang="en-US" dirty="0"/>
              <a:t>remain an industry leader through </a:t>
            </a:r>
            <a:r>
              <a:rPr lang="en-US" b="1" dirty="0"/>
              <a:t>continuous improvement </a:t>
            </a:r>
            <a:r>
              <a:rPr lang="en-US" dirty="0"/>
              <a:t>and </a:t>
            </a:r>
            <a:r>
              <a:rPr lang="en-US" b="1" dirty="0"/>
              <a:t>share our innovations with </a:t>
            </a:r>
            <a:r>
              <a:rPr lang="en-US" b="1" dirty="0" smtClean="0"/>
              <a:t>others</a:t>
            </a:r>
          </a:p>
          <a:p>
            <a:pPr marL="0" indent="0">
              <a:buNone/>
            </a:pPr>
            <a:endParaRPr lang="en-US" b="1" dirty="0"/>
          </a:p>
          <a:p>
            <a:pPr marL="0" indent="0" algn="ctr">
              <a:buNone/>
            </a:pPr>
            <a:r>
              <a:rPr lang="en-US" sz="3300" b="1" dirty="0">
                <a:solidFill>
                  <a:srgbClr val="0070C0"/>
                </a:solidFill>
              </a:rPr>
              <a:t>CCM Strategy</a:t>
            </a:r>
          </a:p>
          <a:p>
            <a:pPr marL="0" indent="0">
              <a:buFontTx/>
              <a:buChar char="-"/>
            </a:pPr>
            <a:r>
              <a:rPr lang="en-US" dirty="0" smtClean="0"/>
              <a:t>Our </a:t>
            </a:r>
            <a:r>
              <a:rPr lang="en-US" dirty="0"/>
              <a:t>mission and vision will be pursued in a relentless, programmatic manner by all levels of the department to improve quality and eliminate waste. </a:t>
            </a:r>
            <a:endParaRPr lang="en-US" dirty="0" smtClean="0"/>
          </a:p>
          <a:p>
            <a:pPr marL="0" indent="0">
              <a:buFontTx/>
              <a:buChar char="-"/>
            </a:pPr>
            <a:endParaRPr lang="en-US" b="1" dirty="0"/>
          </a:p>
        </p:txBody>
      </p:sp>
    </p:spTree>
    <p:extLst>
      <p:ext uri="{BB962C8B-B14F-4D97-AF65-F5344CB8AC3E}">
        <p14:creationId xmlns:p14="http://schemas.microsoft.com/office/powerpoint/2010/main" xmlns="" val="33060287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16000" y="304800"/>
            <a:ext cx="103632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rPr>
              <a:t>CCM’s Lean Journey  - 2005-Present</a:t>
            </a:r>
            <a:r>
              <a:rPr lang="en-US" sz="3600" b="1" dirty="0" smtClean="0"/>
              <a:t/>
            </a:r>
            <a:br>
              <a:rPr lang="en-US" sz="3600" b="1" dirty="0" smtClean="0"/>
            </a:br>
            <a:endParaRPr lang="en-US" sz="3600" b="1" dirty="0" smtClean="0"/>
          </a:p>
        </p:txBody>
      </p:sp>
      <p:sp>
        <p:nvSpPr>
          <p:cNvPr id="8195" name="Line 3"/>
          <p:cNvSpPr>
            <a:spLocks noChangeShapeType="1"/>
          </p:cNvSpPr>
          <p:nvPr/>
        </p:nvSpPr>
        <p:spPr bwMode="auto">
          <a:xfrm>
            <a:off x="304800" y="3429003"/>
            <a:ext cx="11887200" cy="7883"/>
          </a:xfrm>
          <a:prstGeom prst="line">
            <a:avLst/>
          </a:prstGeom>
          <a:noFill/>
          <a:ln w="76200">
            <a:solidFill>
              <a:schemeClr val="tx1"/>
            </a:solidFill>
            <a:round/>
            <a:headEnd/>
            <a:tailEnd type="triangle" w="med" len="med"/>
          </a:ln>
        </p:spPr>
        <p:txBody>
          <a:bodyPr/>
          <a:lstStyle/>
          <a:p>
            <a:endParaRPr lang="en-US"/>
          </a:p>
        </p:txBody>
      </p:sp>
      <p:sp>
        <p:nvSpPr>
          <p:cNvPr id="8196" name="Line 4"/>
          <p:cNvSpPr>
            <a:spLocks noChangeShapeType="1"/>
          </p:cNvSpPr>
          <p:nvPr/>
        </p:nvSpPr>
        <p:spPr bwMode="auto">
          <a:xfrm>
            <a:off x="304800" y="3241675"/>
            <a:ext cx="0" cy="381000"/>
          </a:xfrm>
          <a:prstGeom prst="line">
            <a:avLst/>
          </a:prstGeom>
          <a:noFill/>
          <a:ln w="38100">
            <a:solidFill>
              <a:schemeClr val="tx1"/>
            </a:solidFill>
            <a:round/>
            <a:headEnd/>
            <a:tailEnd/>
          </a:ln>
        </p:spPr>
        <p:txBody>
          <a:bodyPr/>
          <a:lstStyle/>
          <a:p>
            <a:endParaRPr lang="en-US"/>
          </a:p>
        </p:txBody>
      </p:sp>
      <p:sp>
        <p:nvSpPr>
          <p:cNvPr id="8197" name="Rectangle 6"/>
          <p:cNvSpPr>
            <a:spLocks noChangeArrowheads="1"/>
          </p:cNvSpPr>
          <p:nvPr/>
        </p:nvSpPr>
        <p:spPr bwMode="auto">
          <a:xfrm>
            <a:off x="1320800" y="3581400"/>
            <a:ext cx="1524000" cy="533400"/>
          </a:xfrm>
          <a:prstGeom prst="rect">
            <a:avLst/>
          </a:prstGeom>
          <a:noFill/>
          <a:ln w="9525">
            <a:noFill/>
            <a:miter lim="800000"/>
            <a:headEnd/>
            <a:tailEnd/>
          </a:ln>
        </p:spPr>
        <p:txBody>
          <a:bodyPr/>
          <a:lstStyle/>
          <a:p>
            <a:pPr marL="342900" indent="-342900">
              <a:buFontTx/>
              <a:buNone/>
            </a:pPr>
            <a:r>
              <a:rPr lang="en-US" sz="2000"/>
              <a:t>2004</a:t>
            </a:r>
          </a:p>
        </p:txBody>
      </p:sp>
      <p:sp>
        <p:nvSpPr>
          <p:cNvPr id="8198" name="Rectangle 7"/>
          <p:cNvSpPr>
            <a:spLocks noChangeArrowheads="1"/>
          </p:cNvSpPr>
          <p:nvPr/>
        </p:nvSpPr>
        <p:spPr bwMode="auto">
          <a:xfrm>
            <a:off x="4673600" y="3581400"/>
            <a:ext cx="1117600" cy="685800"/>
          </a:xfrm>
          <a:prstGeom prst="rect">
            <a:avLst/>
          </a:prstGeom>
          <a:noFill/>
          <a:ln w="9525">
            <a:noFill/>
            <a:miter lim="800000"/>
            <a:headEnd/>
            <a:tailEnd/>
          </a:ln>
        </p:spPr>
        <p:txBody>
          <a:bodyPr/>
          <a:lstStyle/>
          <a:p>
            <a:pPr marL="342900" indent="-342900">
              <a:buFontTx/>
              <a:buNone/>
            </a:pPr>
            <a:r>
              <a:rPr lang="en-US" sz="2000"/>
              <a:t>2008</a:t>
            </a:r>
          </a:p>
        </p:txBody>
      </p:sp>
      <p:sp>
        <p:nvSpPr>
          <p:cNvPr id="8199" name="Rectangle 10"/>
          <p:cNvSpPr>
            <a:spLocks noChangeArrowheads="1"/>
          </p:cNvSpPr>
          <p:nvPr/>
        </p:nvSpPr>
        <p:spPr bwMode="auto">
          <a:xfrm>
            <a:off x="2946400" y="3581400"/>
            <a:ext cx="1524000" cy="685800"/>
          </a:xfrm>
          <a:prstGeom prst="rect">
            <a:avLst/>
          </a:prstGeom>
          <a:noFill/>
          <a:ln w="9525">
            <a:noFill/>
            <a:miter lim="800000"/>
            <a:headEnd/>
            <a:tailEnd/>
          </a:ln>
        </p:spPr>
        <p:txBody>
          <a:bodyPr/>
          <a:lstStyle/>
          <a:p>
            <a:pPr marL="342900" indent="-342900">
              <a:buFontTx/>
              <a:buNone/>
            </a:pPr>
            <a:r>
              <a:rPr lang="en-US" sz="2000"/>
              <a:t>2006</a:t>
            </a:r>
          </a:p>
        </p:txBody>
      </p:sp>
      <p:sp>
        <p:nvSpPr>
          <p:cNvPr id="8200" name="Rectangle 5"/>
          <p:cNvSpPr>
            <a:spLocks noChangeArrowheads="1"/>
          </p:cNvSpPr>
          <p:nvPr/>
        </p:nvSpPr>
        <p:spPr bwMode="auto">
          <a:xfrm>
            <a:off x="0" y="1371600"/>
            <a:ext cx="2032000" cy="457200"/>
          </a:xfrm>
          <a:prstGeom prst="rect">
            <a:avLst/>
          </a:prstGeom>
          <a:noFill/>
          <a:ln w="19050">
            <a:noFill/>
            <a:miter lim="800000"/>
            <a:headEnd/>
            <a:tailEnd/>
          </a:ln>
        </p:spPr>
        <p:txBody>
          <a:bodyPr/>
          <a:lstStyle/>
          <a:p>
            <a:pPr marL="342900" indent="-342900">
              <a:buFontTx/>
              <a:buNone/>
            </a:pPr>
            <a:r>
              <a:rPr lang="en-US" sz="1800" dirty="0">
                <a:solidFill>
                  <a:srgbClr val="425689"/>
                </a:solidFill>
              </a:rPr>
              <a:t>CCM Begins</a:t>
            </a:r>
          </a:p>
        </p:txBody>
      </p:sp>
      <p:sp>
        <p:nvSpPr>
          <p:cNvPr id="8201" name="Rectangle 8"/>
          <p:cNvSpPr>
            <a:spLocks noChangeArrowheads="1"/>
          </p:cNvSpPr>
          <p:nvPr/>
        </p:nvSpPr>
        <p:spPr bwMode="auto">
          <a:xfrm>
            <a:off x="0" y="4419600"/>
            <a:ext cx="2133600" cy="381000"/>
          </a:xfrm>
          <a:prstGeom prst="rect">
            <a:avLst/>
          </a:prstGeom>
          <a:noFill/>
          <a:ln w="19050">
            <a:noFill/>
            <a:miter lim="800000"/>
            <a:headEnd/>
            <a:tailEnd/>
          </a:ln>
        </p:spPr>
        <p:txBody>
          <a:bodyPr/>
          <a:lstStyle/>
          <a:p>
            <a:pPr marL="342900" indent="-342900" algn="ctr">
              <a:buFontTx/>
              <a:buNone/>
            </a:pPr>
            <a:r>
              <a:rPr lang="en-US" sz="1800" dirty="0">
                <a:solidFill>
                  <a:srgbClr val="425689"/>
                </a:solidFill>
              </a:rPr>
              <a:t>ESL; </a:t>
            </a:r>
          </a:p>
          <a:p>
            <a:pPr marL="342900" indent="-342900" algn="ctr">
              <a:buFontTx/>
              <a:buNone/>
            </a:pPr>
            <a:r>
              <a:rPr lang="en-US" sz="1800" dirty="0">
                <a:solidFill>
                  <a:srgbClr val="425689"/>
                </a:solidFill>
              </a:rPr>
              <a:t>Bar-coded </a:t>
            </a:r>
          </a:p>
          <a:p>
            <a:pPr marL="342900" indent="-342900" algn="ctr">
              <a:buFontTx/>
              <a:buNone/>
            </a:pPr>
            <a:r>
              <a:rPr lang="en-US" sz="1800" dirty="0">
                <a:solidFill>
                  <a:srgbClr val="425689"/>
                </a:solidFill>
              </a:rPr>
              <a:t>Cage Cards</a:t>
            </a:r>
          </a:p>
        </p:txBody>
      </p:sp>
      <p:sp>
        <p:nvSpPr>
          <p:cNvPr id="8202" name="Rectangle 9"/>
          <p:cNvSpPr>
            <a:spLocks noChangeArrowheads="1"/>
          </p:cNvSpPr>
          <p:nvPr/>
        </p:nvSpPr>
        <p:spPr bwMode="auto">
          <a:xfrm>
            <a:off x="1422400" y="1828800"/>
            <a:ext cx="2336800" cy="990600"/>
          </a:xfrm>
          <a:prstGeom prst="rect">
            <a:avLst/>
          </a:prstGeom>
          <a:noFill/>
          <a:ln w="19050">
            <a:noFill/>
            <a:miter lim="800000"/>
            <a:headEnd/>
            <a:tailEnd/>
          </a:ln>
        </p:spPr>
        <p:txBody>
          <a:bodyPr/>
          <a:lstStyle/>
          <a:p>
            <a:pPr marL="342900" indent="-342900" algn="ctr">
              <a:buFontTx/>
              <a:buNone/>
            </a:pPr>
            <a:r>
              <a:rPr lang="en-US" sz="1600" dirty="0">
                <a:solidFill>
                  <a:srgbClr val="425689"/>
                </a:solidFill>
              </a:rPr>
              <a:t>Standardization;</a:t>
            </a:r>
          </a:p>
          <a:p>
            <a:pPr marL="342900" indent="-342900" algn="ctr">
              <a:buFontTx/>
              <a:buNone/>
            </a:pPr>
            <a:r>
              <a:rPr lang="en-US" sz="1600" dirty="0">
                <a:solidFill>
                  <a:srgbClr val="425689"/>
                </a:solidFill>
              </a:rPr>
              <a:t>1st TPS mgmt </a:t>
            </a:r>
          </a:p>
          <a:p>
            <a:pPr marL="342900" indent="-342900" algn="ctr">
              <a:buFontTx/>
              <a:buNone/>
            </a:pPr>
            <a:r>
              <a:rPr lang="en-US" sz="1600" dirty="0">
                <a:solidFill>
                  <a:srgbClr val="425689"/>
                </a:solidFill>
              </a:rPr>
              <a:t>training</a:t>
            </a:r>
          </a:p>
        </p:txBody>
      </p:sp>
      <p:sp>
        <p:nvSpPr>
          <p:cNvPr id="8203" name="Line 11"/>
          <p:cNvSpPr>
            <a:spLocks noChangeShapeType="1"/>
          </p:cNvSpPr>
          <p:nvPr/>
        </p:nvSpPr>
        <p:spPr bwMode="auto">
          <a:xfrm>
            <a:off x="508000" y="1828800"/>
            <a:ext cx="0" cy="1447800"/>
          </a:xfrm>
          <a:prstGeom prst="line">
            <a:avLst/>
          </a:prstGeom>
          <a:noFill/>
          <a:ln w="38100">
            <a:solidFill>
              <a:srgbClr val="FF0000"/>
            </a:solidFill>
            <a:round/>
            <a:headEnd/>
            <a:tailEnd type="triangle" w="med" len="med"/>
          </a:ln>
        </p:spPr>
        <p:txBody>
          <a:bodyPr/>
          <a:lstStyle/>
          <a:p>
            <a:endParaRPr lang="en-US"/>
          </a:p>
        </p:txBody>
      </p:sp>
      <p:sp>
        <p:nvSpPr>
          <p:cNvPr id="8204" name="Line 12"/>
          <p:cNvSpPr>
            <a:spLocks noChangeShapeType="1"/>
          </p:cNvSpPr>
          <p:nvPr/>
        </p:nvSpPr>
        <p:spPr bwMode="auto">
          <a:xfrm>
            <a:off x="2540000" y="2743200"/>
            <a:ext cx="0" cy="457200"/>
          </a:xfrm>
          <a:prstGeom prst="line">
            <a:avLst/>
          </a:prstGeom>
          <a:noFill/>
          <a:ln w="38100">
            <a:solidFill>
              <a:srgbClr val="FF0000"/>
            </a:solidFill>
            <a:round/>
            <a:headEnd/>
            <a:tailEnd type="triangle" w="med" len="med"/>
          </a:ln>
        </p:spPr>
        <p:txBody>
          <a:bodyPr/>
          <a:lstStyle/>
          <a:p>
            <a:endParaRPr lang="en-US"/>
          </a:p>
        </p:txBody>
      </p:sp>
      <p:sp>
        <p:nvSpPr>
          <p:cNvPr id="8205" name="Line 13"/>
          <p:cNvSpPr>
            <a:spLocks noChangeShapeType="1"/>
          </p:cNvSpPr>
          <p:nvPr/>
        </p:nvSpPr>
        <p:spPr bwMode="auto">
          <a:xfrm flipV="1">
            <a:off x="1117600" y="3581400"/>
            <a:ext cx="0" cy="762000"/>
          </a:xfrm>
          <a:prstGeom prst="line">
            <a:avLst/>
          </a:prstGeom>
          <a:noFill/>
          <a:ln w="38100">
            <a:solidFill>
              <a:srgbClr val="FF0000"/>
            </a:solidFill>
            <a:round/>
            <a:headEnd/>
            <a:tailEnd type="triangle" w="med" len="med"/>
          </a:ln>
        </p:spPr>
        <p:txBody>
          <a:bodyPr/>
          <a:lstStyle/>
          <a:p>
            <a:endParaRPr lang="en-US"/>
          </a:p>
        </p:txBody>
      </p:sp>
      <p:sp>
        <p:nvSpPr>
          <p:cNvPr id="8206" name="Oval 17"/>
          <p:cNvSpPr>
            <a:spLocks noChangeArrowheads="1"/>
          </p:cNvSpPr>
          <p:nvPr/>
        </p:nvSpPr>
        <p:spPr bwMode="auto">
          <a:xfrm>
            <a:off x="23368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7" name="Oval 18"/>
          <p:cNvSpPr>
            <a:spLocks noChangeArrowheads="1"/>
          </p:cNvSpPr>
          <p:nvPr/>
        </p:nvSpPr>
        <p:spPr bwMode="auto">
          <a:xfrm>
            <a:off x="31496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8" name="Oval 20"/>
          <p:cNvSpPr>
            <a:spLocks noChangeArrowheads="1"/>
          </p:cNvSpPr>
          <p:nvPr/>
        </p:nvSpPr>
        <p:spPr bwMode="auto">
          <a:xfrm>
            <a:off x="40640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9" name="Oval 21"/>
          <p:cNvSpPr>
            <a:spLocks noChangeArrowheads="1"/>
          </p:cNvSpPr>
          <p:nvPr/>
        </p:nvSpPr>
        <p:spPr bwMode="auto">
          <a:xfrm>
            <a:off x="48768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10" name="Rectangle 22"/>
          <p:cNvSpPr>
            <a:spLocks noChangeArrowheads="1"/>
          </p:cNvSpPr>
          <p:nvPr/>
        </p:nvSpPr>
        <p:spPr bwMode="auto">
          <a:xfrm>
            <a:off x="6400800" y="3581400"/>
            <a:ext cx="1219200" cy="685800"/>
          </a:xfrm>
          <a:prstGeom prst="rect">
            <a:avLst/>
          </a:prstGeom>
          <a:noFill/>
          <a:ln w="9525">
            <a:noFill/>
            <a:miter lim="800000"/>
            <a:headEnd/>
            <a:tailEnd/>
          </a:ln>
        </p:spPr>
        <p:txBody>
          <a:bodyPr/>
          <a:lstStyle/>
          <a:p>
            <a:pPr marL="342900" indent="-342900">
              <a:buFontTx/>
              <a:buNone/>
            </a:pPr>
            <a:r>
              <a:rPr lang="en-US" sz="2000"/>
              <a:t>2010</a:t>
            </a:r>
          </a:p>
        </p:txBody>
      </p:sp>
      <p:sp>
        <p:nvSpPr>
          <p:cNvPr id="8211" name="Oval 27"/>
          <p:cNvSpPr>
            <a:spLocks noChangeArrowheads="1"/>
          </p:cNvSpPr>
          <p:nvPr/>
        </p:nvSpPr>
        <p:spPr bwMode="auto">
          <a:xfrm>
            <a:off x="9144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12" name="Oval 28"/>
          <p:cNvSpPr>
            <a:spLocks noChangeArrowheads="1"/>
          </p:cNvSpPr>
          <p:nvPr/>
        </p:nvSpPr>
        <p:spPr bwMode="auto">
          <a:xfrm>
            <a:off x="66040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13" name="Oval 29"/>
          <p:cNvSpPr>
            <a:spLocks noChangeArrowheads="1"/>
          </p:cNvSpPr>
          <p:nvPr/>
        </p:nvSpPr>
        <p:spPr bwMode="auto">
          <a:xfrm>
            <a:off x="3048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14" name="Rectangle 30"/>
          <p:cNvSpPr>
            <a:spLocks noChangeArrowheads="1"/>
          </p:cNvSpPr>
          <p:nvPr/>
        </p:nvSpPr>
        <p:spPr bwMode="auto">
          <a:xfrm>
            <a:off x="0" y="3581400"/>
            <a:ext cx="1219200" cy="533400"/>
          </a:xfrm>
          <a:prstGeom prst="rect">
            <a:avLst/>
          </a:prstGeom>
          <a:noFill/>
          <a:ln w="9525">
            <a:noFill/>
            <a:miter lim="800000"/>
            <a:headEnd/>
            <a:tailEnd/>
          </a:ln>
        </p:spPr>
        <p:txBody>
          <a:bodyPr/>
          <a:lstStyle/>
          <a:p>
            <a:pPr marL="342900" indent="-342900">
              <a:buFontTx/>
              <a:buNone/>
            </a:pPr>
            <a:r>
              <a:rPr lang="en-US" sz="2000"/>
              <a:t>2002</a:t>
            </a:r>
          </a:p>
        </p:txBody>
      </p:sp>
      <p:sp>
        <p:nvSpPr>
          <p:cNvPr id="8215" name="Oval 31"/>
          <p:cNvSpPr>
            <a:spLocks noChangeArrowheads="1"/>
          </p:cNvSpPr>
          <p:nvPr/>
        </p:nvSpPr>
        <p:spPr bwMode="auto">
          <a:xfrm>
            <a:off x="16256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16" name="Rectangle 14"/>
          <p:cNvSpPr>
            <a:spLocks noChangeArrowheads="1"/>
          </p:cNvSpPr>
          <p:nvPr/>
        </p:nvSpPr>
        <p:spPr bwMode="auto">
          <a:xfrm>
            <a:off x="2844800" y="4572000"/>
            <a:ext cx="2438400" cy="1066800"/>
          </a:xfrm>
          <a:prstGeom prst="rect">
            <a:avLst/>
          </a:prstGeom>
          <a:noFill/>
          <a:ln w="19050">
            <a:noFill/>
            <a:miter lim="800000"/>
            <a:headEnd/>
            <a:tailEnd/>
          </a:ln>
        </p:spPr>
        <p:txBody>
          <a:bodyPr/>
          <a:lstStyle/>
          <a:p>
            <a:pPr marL="342900" indent="-342900">
              <a:buFontTx/>
              <a:buNone/>
            </a:pPr>
            <a:r>
              <a:rPr lang="en-US" sz="1800" dirty="0">
                <a:solidFill>
                  <a:srgbClr val="425689"/>
                </a:solidFill>
              </a:rPr>
              <a:t>CCM </a:t>
            </a:r>
            <a:r>
              <a:rPr lang="en-US" sz="1800" dirty="0" err="1">
                <a:solidFill>
                  <a:srgbClr val="425689"/>
                </a:solidFill>
              </a:rPr>
              <a:t>Reorg</a:t>
            </a:r>
            <a:r>
              <a:rPr lang="en-US" sz="1800" dirty="0">
                <a:solidFill>
                  <a:srgbClr val="425689"/>
                </a:solidFill>
              </a:rPr>
              <a:t>;</a:t>
            </a:r>
          </a:p>
          <a:p>
            <a:pPr marL="342900" indent="-342900">
              <a:buFontTx/>
              <a:buNone/>
            </a:pPr>
            <a:r>
              <a:rPr lang="en-US" sz="1800" dirty="0">
                <a:solidFill>
                  <a:srgbClr val="425689"/>
                </a:solidFill>
              </a:rPr>
              <a:t>Created Teams</a:t>
            </a:r>
          </a:p>
        </p:txBody>
      </p:sp>
      <p:sp>
        <p:nvSpPr>
          <p:cNvPr id="8217" name="Line 15"/>
          <p:cNvSpPr>
            <a:spLocks noChangeShapeType="1"/>
          </p:cNvSpPr>
          <p:nvPr/>
        </p:nvSpPr>
        <p:spPr bwMode="auto">
          <a:xfrm flipV="1">
            <a:off x="3352800" y="4038600"/>
            <a:ext cx="0" cy="533400"/>
          </a:xfrm>
          <a:prstGeom prst="line">
            <a:avLst/>
          </a:prstGeom>
          <a:noFill/>
          <a:ln w="38100">
            <a:solidFill>
              <a:srgbClr val="FF0000"/>
            </a:solidFill>
            <a:round/>
            <a:headEnd/>
            <a:tailEnd type="triangle" w="med" len="med"/>
          </a:ln>
        </p:spPr>
        <p:txBody>
          <a:bodyPr/>
          <a:lstStyle/>
          <a:p>
            <a:endParaRPr lang="en-US"/>
          </a:p>
        </p:txBody>
      </p:sp>
      <p:sp>
        <p:nvSpPr>
          <p:cNvPr id="8218" name="Line 16"/>
          <p:cNvSpPr>
            <a:spLocks noChangeShapeType="1"/>
          </p:cNvSpPr>
          <p:nvPr/>
        </p:nvSpPr>
        <p:spPr bwMode="auto">
          <a:xfrm>
            <a:off x="4165600" y="2209800"/>
            <a:ext cx="0" cy="914400"/>
          </a:xfrm>
          <a:prstGeom prst="line">
            <a:avLst/>
          </a:prstGeom>
          <a:noFill/>
          <a:ln w="38100">
            <a:solidFill>
              <a:srgbClr val="FF0000"/>
            </a:solidFill>
            <a:round/>
            <a:headEnd/>
            <a:tailEnd type="triangle" w="med" len="med"/>
          </a:ln>
        </p:spPr>
        <p:txBody>
          <a:bodyPr/>
          <a:lstStyle/>
          <a:p>
            <a:endParaRPr lang="en-US"/>
          </a:p>
        </p:txBody>
      </p:sp>
      <p:sp>
        <p:nvSpPr>
          <p:cNvPr id="8219" name="Rectangle 32"/>
          <p:cNvSpPr>
            <a:spLocks noChangeArrowheads="1"/>
          </p:cNvSpPr>
          <p:nvPr/>
        </p:nvSpPr>
        <p:spPr bwMode="auto">
          <a:xfrm>
            <a:off x="4064000" y="5486400"/>
            <a:ext cx="3759200" cy="1066800"/>
          </a:xfrm>
          <a:prstGeom prst="rect">
            <a:avLst/>
          </a:prstGeom>
          <a:noFill/>
          <a:ln w="19050">
            <a:noFill/>
            <a:miter lim="800000"/>
            <a:headEnd/>
            <a:tailEnd/>
          </a:ln>
        </p:spPr>
        <p:txBody>
          <a:bodyPr/>
          <a:lstStyle/>
          <a:p>
            <a:pPr marL="342900" indent="-342900">
              <a:buFontTx/>
              <a:buNone/>
            </a:pPr>
            <a:r>
              <a:rPr lang="en-US" sz="1600" dirty="0">
                <a:solidFill>
                  <a:srgbClr val="425689"/>
                </a:solidFill>
              </a:rPr>
              <a:t>Expanded Ops Leadership; </a:t>
            </a:r>
          </a:p>
          <a:p>
            <a:pPr marL="342900" indent="-342900">
              <a:buFontTx/>
              <a:buNone/>
            </a:pPr>
            <a:r>
              <a:rPr lang="en-US" sz="1600" dirty="0">
                <a:solidFill>
                  <a:srgbClr val="425689"/>
                </a:solidFill>
              </a:rPr>
              <a:t>Doctoral Staff </a:t>
            </a:r>
            <a:r>
              <a:rPr lang="en-US" sz="1600" dirty="0" err="1">
                <a:solidFill>
                  <a:srgbClr val="425689"/>
                </a:solidFill>
              </a:rPr>
              <a:t>Reorg</a:t>
            </a:r>
            <a:r>
              <a:rPr lang="en-US" sz="1600" dirty="0">
                <a:solidFill>
                  <a:srgbClr val="425689"/>
                </a:solidFill>
              </a:rPr>
              <a:t>; Customer Dissatisfaction Survey</a:t>
            </a:r>
          </a:p>
        </p:txBody>
      </p:sp>
      <p:sp>
        <p:nvSpPr>
          <p:cNvPr id="8220" name="Line 33"/>
          <p:cNvSpPr>
            <a:spLocks noChangeShapeType="1"/>
          </p:cNvSpPr>
          <p:nvPr/>
        </p:nvSpPr>
        <p:spPr bwMode="auto">
          <a:xfrm flipV="1">
            <a:off x="5181600" y="3962400"/>
            <a:ext cx="0" cy="1447800"/>
          </a:xfrm>
          <a:prstGeom prst="line">
            <a:avLst/>
          </a:prstGeom>
          <a:noFill/>
          <a:ln w="38100">
            <a:solidFill>
              <a:srgbClr val="FF0000"/>
            </a:solidFill>
            <a:round/>
            <a:headEnd/>
            <a:tailEnd type="triangle" w="med" len="med"/>
          </a:ln>
        </p:spPr>
        <p:txBody>
          <a:bodyPr/>
          <a:lstStyle/>
          <a:p>
            <a:endParaRPr lang="en-US"/>
          </a:p>
        </p:txBody>
      </p:sp>
      <p:sp>
        <p:nvSpPr>
          <p:cNvPr id="8221" name="Rectangle 34"/>
          <p:cNvSpPr>
            <a:spLocks noChangeArrowheads="1"/>
          </p:cNvSpPr>
          <p:nvPr/>
        </p:nvSpPr>
        <p:spPr bwMode="auto">
          <a:xfrm>
            <a:off x="3556000" y="1295400"/>
            <a:ext cx="2946400" cy="990600"/>
          </a:xfrm>
          <a:prstGeom prst="rect">
            <a:avLst/>
          </a:prstGeom>
          <a:noFill/>
          <a:ln w="19050">
            <a:noFill/>
            <a:miter lim="800000"/>
            <a:headEnd/>
            <a:tailEnd/>
          </a:ln>
        </p:spPr>
        <p:txBody>
          <a:bodyPr/>
          <a:lstStyle/>
          <a:p>
            <a:pPr marL="342900" indent="-342900">
              <a:buFontTx/>
              <a:buNone/>
            </a:pPr>
            <a:r>
              <a:rPr lang="en-US" sz="1600" dirty="0">
                <a:solidFill>
                  <a:srgbClr val="425689"/>
                </a:solidFill>
              </a:rPr>
              <a:t>First BSC, </a:t>
            </a:r>
          </a:p>
          <a:p>
            <a:pPr marL="342900" indent="-342900">
              <a:buFontTx/>
              <a:buNone/>
            </a:pPr>
            <a:r>
              <a:rPr lang="en-US" sz="1600" dirty="0">
                <a:solidFill>
                  <a:srgbClr val="425689"/>
                </a:solidFill>
              </a:rPr>
              <a:t>First VSM &amp; </a:t>
            </a:r>
          </a:p>
          <a:p>
            <a:pPr marL="342900" indent="-342900">
              <a:buFontTx/>
              <a:buNone/>
            </a:pPr>
            <a:r>
              <a:rPr lang="en-US" sz="1600" dirty="0">
                <a:solidFill>
                  <a:srgbClr val="425689"/>
                </a:solidFill>
              </a:rPr>
              <a:t>Kaizen Event</a:t>
            </a:r>
          </a:p>
        </p:txBody>
      </p:sp>
      <p:sp>
        <p:nvSpPr>
          <p:cNvPr id="8222" name="Oval 35"/>
          <p:cNvSpPr>
            <a:spLocks noChangeArrowheads="1"/>
          </p:cNvSpPr>
          <p:nvPr/>
        </p:nvSpPr>
        <p:spPr bwMode="auto">
          <a:xfrm>
            <a:off x="57912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23" name="Oval 36"/>
          <p:cNvSpPr>
            <a:spLocks noChangeArrowheads="1"/>
          </p:cNvSpPr>
          <p:nvPr/>
        </p:nvSpPr>
        <p:spPr bwMode="auto">
          <a:xfrm>
            <a:off x="84328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24" name="Rectangle 23"/>
          <p:cNvSpPr>
            <a:spLocks noChangeArrowheads="1"/>
          </p:cNvSpPr>
          <p:nvPr/>
        </p:nvSpPr>
        <p:spPr bwMode="auto">
          <a:xfrm>
            <a:off x="8951311" y="5594131"/>
            <a:ext cx="2133600" cy="381000"/>
          </a:xfrm>
          <a:prstGeom prst="rect">
            <a:avLst/>
          </a:prstGeom>
          <a:noFill/>
          <a:ln w="19050">
            <a:noFill/>
            <a:miter lim="800000"/>
            <a:headEnd/>
            <a:tailEnd/>
          </a:ln>
        </p:spPr>
        <p:txBody>
          <a:bodyPr/>
          <a:lstStyle/>
          <a:p>
            <a:pPr marL="342900" indent="-342900" algn="r">
              <a:buFontTx/>
              <a:buNone/>
            </a:pPr>
            <a:r>
              <a:rPr lang="en-US" sz="1600" dirty="0">
                <a:solidFill>
                  <a:srgbClr val="425689"/>
                </a:solidFill>
              </a:rPr>
              <a:t>Focus on KPIs</a:t>
            </a:r>
          </a:p>
        </p:txBody>
      </p:sp>
      <p:sp>
        <p:nvSpPr>
          <p:cNvPr id="8225" name="Line 24"/>
          <p:cNvSpPr>
            <a:spLocks noChangeShapeType="1"/>
          </p:cNvSpPr>
          <p:nvPr/>
        </p:nvSpPr>
        <p:spPr bwMode="auto">
          <a:xfrm flipV="1">
            <a:off x="10289627" y="3644462"/>
            <a:ext cx="0" cy="1981200"/>
          </a:xfrm>
          <a:prstGeom prst="line">
            <a:avLst/>
          </a:prstGeom>
          <a:noFill/>
          <a:ln w="38100">
            <a:solidFill>
              <a:srgbClr val="FF0000"/>
            </a:solidFill>
            <a:round/>
            <a:headEnd/>
            <a:tailEnd type="triangle" w="med" len="med"/>
          </a:ln>
        </p:spPr>
        <p:txBody>
          <a:bodyPr/>
          <a:lstStyle/>
          <a:p>
            <a:endParaRPr lang="en-US"/>
          </a:p>
        </p:txBody>
      </p:sp>
      <p:sp>
        <p:nvSpPr>
          <p:cNvPr id="8226" name="Rectangle 25"/>
          <p:cNvSpPr>
            <a:spLocks noChangeArrowheads="1"/>
          </p:cNvSpPr>
          <p:nvPr/>
        </p:nvSpPr>
        <p:spPr bwMode="auto">
          <a:xfrm>
            <a:off x="5486400" y="1600200"/>
            <a:ext cx="3352800" cy="381000"/>
          </a:xfrm>
          <a:prstGeom prst="rect">
            <a:avLst/>
          </a:prstGeom>
          <a:noFill/>
          <a:ln w="19050">
            <a:noFill/>
            <a:miter lim="800000"/>
            <a:headEnd/>
            <a:tailEnd/>
          </a:ln>
        </p:spPr>
        <p:txBody>
          <a:bodyPr/>
          <a:lstStyle/>
          <a:p>
            <a:pPr marL="342900" indent="-342900">
              <a:buFontTx/>
              <a:buNone/>
            </a:pPr>
            <a:r>
              <a:rPr lang="en-US" sz="1600" dirty="0">
                <a:solidFill>
                  <a:srgbClr val="425689"/>
                </a:solidFill>
              </a:rPr>
              <a:t> Lean Boosting 2010</a:t>
            </a:r>
          </a:p>
        </p:txBody>
      </p:sp>
      <p:sp>
        <p:nvSpPr>
          <p:cNvPr id="8227" name="Line 26"/>
          <p:cNvSpPr>
            <a:spLocks noChangeShapeType="1"/>
          </p:cNvSpPr>
          <p:nvPr/>
        </p:nvSpPr>
        <p:spPr bwMode="auto">
          <a:xfrm>
            <a:off x="6807200" y="1981200"/>
            <a:ext cx="0" cy="1219200"/>
          </a:xfrm>
          <a:prstGeom prst="line">
            <a:avLst/>
          </a:prstGeom>
          <a:noFill/>
          <a:ln w="38100">
            <a:solidFill>
              <a:srgbClr val="FF0000"/>
            </a:solidFill>
            <a:round/>
            <a:headEnd/>
            <a:tailEnd type="triangle" w="med" len="med"/>
          </a:ln>
        </p:spPr>
        <p:txBody>
          <a:bodyPr/>
          <a:lstStyle/>
          <a:p>
            <a:endParaRPr lang="en-US"/>
          </a:p>
        </p:txBody>
      </p:sp>
      <p:sp>
        <p:nvSpPr>
          <p:cNvPr id="8228" name="Rectangle 37"/>
          <p:cNvSpPr>
            <a:spLocks noChangeArrowheads="1"/>
          </p:cNvSpPr>
          <p:nvPr/>
        </p:nvSpPr>
        <p:spPr bwMode="auto">
          <a:xfrm>
            <a:off x="7257393" y="4876805"/>
            <a:ext cx="2946400" cy="646113"/>
          </a:xfrm>
          <a:prstGeom prst="rect">
            <a:avLst/>
          </a:prstGeom>
          <a:noFill/>
          <a:ln w="9525">
            <a:noFill/>
            <a:miter lim="800000"/>
            <a:headEnd/>
            <a:tailEnd/>
          </a:ln>
        </p:spPr>
        <p:txBody>
          <a:bodyPr>
            <a:spAutoFit/>
          </a:bodyPr>
          <a:lstStyle/>
          <a:p>
            <a:pPr algn="ctr">
              <a:buFontTx/>
              <a:buNone/>
            </a:pPr>
            <a:r>
              <a:rPr lang="en-US" sz="1800" dirty="0">
                <a:solidFill>
                  <a:srgbClr val="425689"/>
                </a:solidFill>
              </a:rPr>
              <a:t>CCM </a:t>
            </a:r>
            <a:r>
              <a:rPr lang="en-US" sz="1800" dirty="0" err="1">
                <a:solidFill>
                  <a:srgbClr val="425689"/>
                </a:solidFill>
              </a:rPr>
              <a:t>Reorg</a:t>
            </a:r>
            <a:r>
              <a:rPr lang="en-US" sz="1800" dirty="0">
                <a:solidFill>
                  <a:srgbClr val="425689"/>
                </a:solidFill>
              </a:rPr>
              <a:t>; </a:t>
            </a:r>
            <a:endParaRPr lang="en-US" sz="1800" dirty="0" smtClean="0">
              <a:solidFill>
                <a:srgbClr val="425689"/>
              </a:solidFill>
            </a:endParaRPr>
          </a:p>
          <a:p>
            <a:pPr algn="ctr">
              <a:buFontTx/>
              <a:buNone/>
            </a:pPr>
            <a:r>
              <a:rPr lang="en-US" sz="1800" dirty="0" smtClean="0">
                <a:solidFill>
                  <a:srgbClr val="425689"/>
                </a:solidFill>
              </a:rPr>
              <a:t>Leadership </a:t>
            </a:r>
            <a:r>
              <a:rPr lang="en-US" sz="1800" dirty="0">
                <a:solidFill>
                  <a:srgbClr val="425689"/>
                </a:solidFill>
              </a:rPr>
              <a:t>Change</a:t>
            </a:r>
          </a:p>
        </p:txBody>
      </p:sp>
      <p:sp>
        <p:nvSpPr>
          <p:cNvPr id="8229" name="Line 38"/>
          <p:cNvSpPr>
            <a:spLocks noChangeShapeType="1"/>
          </p:cNvSpPr>
          <p:nvPr/>
        </p:nvSpPr>
        <p:spPr bwMode="auto">
          <a:xfrm flipV="1">
            <a:off x="8534400" y="3962400"/>
            <a:ext cx="0" cy="838200"/>
          </a:xfrm>
          <a:prstGeom prst="line">
            <a:avLst/>
          </a:prstGeom>
          <a:noFill/>
          <a:ln w="38100">
            <a:solidFill>
              <a:srgbClr val="FF0000"/>
            </a:solidFill>
            <a:round/>
            <a:headEnd/>
            <a:tailEnd type="triangle" w="med" len="med"/>
          </a:ln>
        </p:spPr>
        <p:txBody>
          <a:bodyPr/>
          <a:lstStyle/>
          <a:p>
            <a:endParaRPr lang="en-US"/>
          </a:p>
        </p:txBody>
      </p:sp>
      <p:sp>
        <p:nvSpPr>
          <p:cNvPr id="8230" name="Rectangle 39"/>
          <p:cNvSpPr>
            <a:spLocks noChangeArrowheads="1"/>
          </p:cNvSpPr>
          <p:nvPr/>
        </p:nvSpPr>
        <p:spPr bwMode="auto">
          <a:xfrm>
            <a:off x="8128000" y="3581400"/>
            <a:ext cx="1219200" cy="533400"/>
          </a:xfrm>
          <a:prstGeom prst="rect">
            <a:avLst/>
          </a:prstGeom>
          <a:noFill/>
          <a:ln w="9525">
            <a:noFill/>
            <a:miter lim="800000"/>
            <a:headEnd/>
            <a:tailEnd/>
          </a:ln>
        </p:spPr>
        <p:txBody>
          <a:bodyPr/>
          <a:lstStyle/>
          <a:p>
            <a:pPr marL="342900" indent="-342900">
              <a:buFontTx/>
              <a:buNone/>
            </a:pPr>
            <a:r>
              <a:rPr lang="en-US" sz="2000"/>
              <a:t>2012</a:t>
            </a:r>
          </a:p>
        </p:txBody>
      </p:sp>
      <p:sp>
        <p:nvSpPr>
          <p:cNvPr id="8231" name="Oval 40"/>
          <p:cNvSpPr>
            <a:spLocks noChangeArrowheads="1"/>
          </p:cNvSpPr>
          <p:nvPr/>
        </p:nvSpPr>
        <p:spPr bwMode="auto">
          <a:xfrm>
            <a:off x="7518400" y="3276600"/>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32" name="Oval 36"/>
          <p:cNvSpPr>
            <a:spLocks noChangeArrowheads="1"/>
          </p:cNvSpPr>
          <p:nvPr/>
        </p:nvSpPr>
        <p:spPr bwMode="auto">
          <a:xfrm>
            <a:off x="9072180" y="3339662"/>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33" name="Oval 36"/>
          <p:cNvSpPr>
            <a:spLocks noChangeArrowheads="1"/>
          </p:cNvSpPr>
          <p:nvPr/>
        </p:nvSpPr>
        <p:spPr bwMode="auto">
          <a:xfrm>
            <a:off x="10124967" y="3308132"/>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34" name="Rectangle 39"/>
          <p:cNvSpPr>
            <a:spLocks noChangeArrowheads="1"/>
          </p:cNvSpPr>
          <p:nvPr/>
        </p:nvSpPr>
        <p:spPr bwMode="auto">
          <a:xfrm>
            <a:off x="9550400" y="3581400"/>
            <a:ext cx="1219200" cy="533400"/>
          </a:xfrm>
          <a:prstGeom prst="rect">
            <a:avLst/>
          </a:prstGeom>
          <a:noFill/>
          <a:ln w="9525">
            <a:noFill/>
            <a:miter lim="800000"/>
            <a:headEnd/>
            <a:tailEnd/>
          </a:ln>
        </p:spPr>
        <p:txBody>
          <a:bodyPr/>
          <a:lstStyle/>
          <a:p>
            <a:pPr marL="342900" indent="-342900">
              <a:buFontTx/>
              <a:buNone/>
            </a:pPr>
            <a:r>
              <a:rPr lang="en-US" sz="2000"/>
              <a:t>2014</a:t>
            </a:r>
          </a:p>
        </p:txBody>
      </p:sp>
      <p:sp>
        <p:nvSpPr>
          <p:cNvPr id="8235" name="Rectangle 25"/>
          <p:cNvSpPr>
            <a:spLocks noChangeArrowheads="1"/>
          </p:cNvSpPr>
          <p:nvPr/>
        </p:nvSpPr>
        <p:spPr bwMode="auto">
          <a:xfrm>
            <a:off x="9228085" y="1350579"/>
            <a:ext cx="1177159" cy="289034"/>
          </a:xfrm>
          <a:prstGeom prst="rect">
            <a:avLst/>
          </a:prstGeom>
          <a:noFill/>
          <a:ln w="19050">
            <a:noFill/>
            <a:miter lim="800000"/>
            <a:headEnd/>
            <a:tailEnd/>
          </a:ln>
        </p:spPr>
        <p:txBody>
          <a:bodyPr/>
          <a:lstStyle/>
          <a:p>
            <a:pPr marL="342900" indent="-342900" algn="ctr">
              <a:buFontTx/>
              <a:buNone/>
            </a:pPr>
            <a:r>
              <a:rPr lang="en-US" sz="1600" dirty="0">
                <a:solidFill>
                  <a:srgbClr val="425689"/>
                </a:solidFill>
              </a:rPr>
              <a:t>PDCA </a:t>
            </a:r>
          </a:p>
          <a:p>
            <a:pPr marL="342900" indent="-342900" algn="ctr">
              <a:buFontTx/>
              <a:buNone/>
            </a:pPr>
            <a:r>
              <a:rPr lang="en-US" sz="1600" dirty="0">
                <a:solidFill>
                  <a:srgbClr val="425689"/>
                </a:solidFill>
              </a:rPr>
              <a:t>Staff </a:t>
            </a:r>
          </a:p>
          <a:p>
            <a:pPr marL="342900" indent="-342900" algn="ctr">
              <a:buFontTx/>
              <a:buNone/>
            </a:pPr>
            <a:r>
              <a:rPr lang="en-US" sz="1600" dirty="0">
                <a:solidFill>
                  <a:srgbClr val="425689"/>
                </a:solidFill>
              </a:rPr>
              <a:t>Training</a:t>
            </a:r>
          </a:p>
        </p:txBody>
      </p:sp>
      <p:sp>
        <p:nvSpPr>
          <p:cNvPr id="8236" name="Line 26"/>
          <p:cNvSpPr>
            <a:spLocks noChangeShapeType="1"/>
          </p:cNvSpPr>
          <p:nvPr/>
        </p:nvSpPr>
        <p:spPr bwMode="auto">
          <a:xfrm>
            <a:off x="9774620" y="2222937"/>
            <a:ext cx="15765" cy="1008994"/>
          </a:xfrm>
          <a:prstGeom prst="line">
            <a:avLst/>
          </a:prstGeom>
          <a:noFill/>
          <a:ln w="38100">
            <a:solidFill>
              <a:srgbClr val="FF0000"/>
            </a:solidFill>
            <a:round/>
            <a:headEnd/>
            <a:tailEnd type="triangle" w="med" len="med"/>
          </a:ln>
        </p:spPr>
        <p:txBody>
          <a:bodyPr/>
          <a:lstStyle/>
          <a:p>
            <a:endParaRPr lang="en-US"/>
          </a:p>
        </p:txBody>
      </p:sp>
      <p:sp>
        <p:nvSpPr>
          <p:cNvPr id="8237" name="Rectangle 25"/>
          <p:cNvSpPr>
            <a:spLocks noChangeArrowheads="1"/>
          </p:cNvSpPr>
          <p:nvPr/>
        </p:nvSpPr>
        <p:spPr bwMode="auto">
          <a:xfrm>
            <a:off x="6908800" y="2133600"/>
            <a:ext cx="2946400" cy="381000"/>
          </a:xfrm>
          <a:prstGeom prst="rect">
            <a:avLst/>
          </a:prstGeom>
          <a:noFill/>
          <a:ln w="19050">
            <a:noFill/>
            <a:miter lim="800000"/>
            <a:headEnd/>
            <a:tailEnd/>
          </a:ln>
        </p:spPr>
        <p:txBody>
          <a:bodyPr/>
          <a:lstStyle/>
          <a:p>
            <a:pPr marL="342900" indent="-342900">
              <a:buFontTx/>
              <a:buNone/>
            </a:pPr>
            <a:r>
              <a:rPr lang="en-US" sz="1600" dirty="0">
                <a:solidFill>
                  <a:srgbClr val="425689"/>
                </a:solidFill>
              </a:rPr>
              <a:t>Formal </a:t>
            </a:r>
            <a:r>
              <a:rPr lang="en-US" sz="1600" dirty="0" err="1">
                <a:solidFill>
                  <a:srgbClr val="425689"/>
                </a:solidFill>
              </a:rPr>
              <a:t>Gemba</a:t>
            </a:r>
            <a:r>
              <a:rPr lang="en-US" sz="1600" dirty="0">
                <a:solidFill>
                  <a:srgbClr val="425689"/>
                </a:solidFill>
              </a:rPr>
              <a:t> Walks; All Facilities/Areas</a:t>
            </a:r>
          </a:p>
        </p:txBody>
      </p:sp>
      <p:sp>
        <p:nvSpPr>
          <p:cNvPr id="8238" name="Line 26"/>
          <p:cNvSpPr>
            <a:spLocks noChangeShapeType="1"/>
          </p:cNvSpPr>
          <p:nvPr/>
        </p:nvSpPr>
        <p:spPr bwMode="auto">
          <a:xfrm>
            <a:off x="7823200" y="2895600"/>
            <a:ext cx="0" cy="304800"/>
          </a:xfrm>
          <a:prstGeom prst="line">
            <a:avLst/>
          </a:prstGeom>
          <a:noFill/>
          <a:ln w="38100">
            <a:solidFill>
              <a:srgbClr val="FF0000"/>
            </a:solidFill>
            <a:round/>
            <a:headEnd/>
            <a:tailEnd type="triangle" w="med" len="med"/>
          </a:ln>
        </p:spPr>
        <p:txBody>
          <a:bodyPr/>
          <a:lstStyle/>
          <a:p>
            <a:endParaRPr lang="en-US"/>
          </a:p>
        </p:txBody>
      </p:sp>
      <p:sp>
        <p:nvSpPr>
          <p:cNvPr id="8239" name="Rectangle 37"/>
          <p:cNvSpPr>
            <a:spLocks noChangeArrowheads="1"/>
          </p:cNvSpPr>
          <p:nvPr/>
        </p:nvSpPr>
        <p:spPr bwMode="auto">
          <a:xfrm>
            <a:off x="5076496" y="4267203"/>
            <a:ext cx="2207173" cy="646331"/>
          </a:xfrm>
          <a:prstGeom prst="rect">
            <a:avLst/>
          </a:prstGeom>
          <a:noFill/>
          <a:ln w="9525">
            <a:noFill/>
            <a:miter lim="800000"/>
            <a:headEnd/>
            <a:tailEnd/>
          </a:ln>
        </p:spPr>
        <p:txBody>
          <a:bodyPr wrap="square">
            <a:spAutoFit/>
          </a:bodyPr>
          <a:lstStyle/>
          <a:p>
            <a:pPr algn="ctr">
              <a:buFontTx/>
              <a:buNone/>
            </a:pPr>
            <a:r>
              <a:rPr lang="en-US" sz="1800" dirty="0">
                <a:solidFill>
                  <a:srgbClr val="425689"/>
                </a:solidFill>
              </a:rPr>
              <a:t>CCM Pre-AALAS Symposia</a:t>
            </a:r>
          </a:p>
        </p:txBody>
      </p:sp>
      <p:sp>
        <p:nvSpPr>
          <p:cNvPr id="8240" name="Line 38"/>
          <p:cNvSpPr>
            <a:spLocks noChangeShapeType="1"/>
          </p:cNvSpPr>
          <p:nvPr/>
        </p:nvSpPr>
        <p:spPr bwMode="auto">
          <a:xfrm flipV="1">
            <a:off x="5994400" y="3581400"/>
            <a:ext cx="0" cy="609600"/>
          </a:xfrm>
          <a:prstGeom prst="line">
            <a:avLst/>
          </a:prstGeom>
          <a:noFill/>
          <a:ln w="38100">
            <a:solidFill>
              <a:srgbClr val="FF0000"/>
            </a:solidFill>
            <a:round/>
            <a:headEnd/>
            <a:tailEnd type="triangle" w="med" len="med"/>
          </a:ln>
        </p:spPr>
        <p:txBody>
          <a:bodyPr/>
          <a:lstStyle/>
          <a:p>
            <a:endParaRPr lang="en-US"/>
          </a:p>
        </p:txBody>
      </p:sp>
      <p:sp>
        <p:nvSpPr>
          <p:cNvPr id="8241" name="Oval 36"/>
          <p:cNvSpPr>
            <a:spLocks noChangeArrowheads="1"/>
          </p:cNvSpPr>
          <p:nvPr/>
        </p:nvSpPr>
        <p:spPr bwMode="auto">
          <a:xfrm>
            <a:off x="9618719" y="3323896"/>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42" name="Oval 36"/>
          <p:cNvSpPr>
            <a:spLocks noChangeArrowheads="1"/>
          </p:cNvSpPr>
          <p:nvPr/>
        </p:nvSpPr>
        <p:spPr bwMode="auto">
          <a:xfrm>
            <a:off x="10711793" y="3292365"/>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8243" name="Rectangle 39"/>
          <p:cNvSpPr>
            <a:spLocks noChangeArrowheads="1"/>
          </p:cNvSpPr>
          <p:nvPr/>
        </p:nvSpPr>
        <p:spPr bwMode="auto">
          <a:xfrm>
            <a:off x="10510345" y="3581400"/>
            <a:ext cx="1219200" cy="533400"/>
          </a:xfrm>
          <a:prstGeom prst="rect">
            <a:avLst/>
          </a:prstGeom>
          <a:noFill/>
          <a:ln w="9525">
            <a:noFill/>
            <a:miter lim="800000"/>
            <a:headEnd/>
            <a:tailEnd/>
          </a:ln>
        </p:spPr>
        <p:txBody>
          <a:bodyPr/>
          <a:lstStyle/>
          <a:p>
            <a:pPr marL="342900" indent="-342900">
              <a:buFontTx/>
              <a:buNone/>
            </a:pPr>
            <a:r>
              <a:rPr lang="en-US" sz="2000" dirty="0"/>
              <a:t>2016</a:t>
            </a:r>
          </a:p>
        </p:txBody>
      </p:sp>
      <p:sp>
        <p:nvSpPr>
          <p:cNvPr id="8244" name="Line 26"/>
          <p:cNvSpPr>
            <a:spLocks noChangeShapeType="1"/>
          </p:cNvSpPr>
          <p:nvPr/>
        </p:nvSpPr>
        <p:spPr bwMode="auto">
          <a:xfrm>
            <a:off x="10860691" y="2774731"/>
            <a:ext cx="0" cy="457200"/>
          </a:xfrm>
          <a:prstGeom prst="line">
            <a:avLst/>
          </a:prstGeom>
          <a:noFill/>
          <a:ln w="38100">
            <a:solidFill>
              <a:srgbClr val="FF0000"/>
            </a:solidFill>
            <a:round/>
            <a:headEnd/>
            <a:tailEnd type="triangle" w="med" len="med"/>
          </a:ln>
        </p:spPr>
        <p:txBody>
          <a:bodyPr/>
          <a:lstStyle/>
          <a:p>
            <a:endParaRPr lang="en-US"/>
          </a:p>
        </p:txBody>
      </p:sp>
      <p:sp>
        <p:nvSpPr>
          <p:cNvPr id="8245" name="Rectangle 25"/>
          <p:cNvSpPr>
            <a:spLocks noChangeArrowheads="1"/>
          </p:cNvSpPr>
          <p:nvPr/>
        </p:nvSpPr>
        <p:spPr bwMode="auto">
          <a:xfrm>
            <a:off x="9688787" y="1981200"/>
            <a:ext cx="2235200" cy="381000"/>
          </a:xfrm>
          <a:prstGeom prst="rect">
            <a:avLst/>
          </a:prstGeom>
          <a:noFill/>
          <a:ln w="19050">
            <a:noFill/>
            <a:miter lim="800000"/>
            <a:headEnd/>
            <a:tailEnd/>
          </a:ln>
        </p:spPr>
        <p:txBody>
          <a:bodyPr/>
          <a:lstStyle/>
          <a:p>
            <a:pPr marL="342900" indent="-342900" algn="ctr">
              <a:buFontTx/>
              <a:buNone/>
            </a:pPr>
            <a:r>
              <a:rPr lang="en-US" sz="1600" dirty="0">
                <a:solidFill>
                  <a:srgbClr val="425689"/>
                </a:solidFill>
              </a:rPr>
              <a:t>Lean </a:t>
            </a:r>
            <a:endParaRPr lang="en-US" sz="1600" dirty="0" smtClean="0">
              <a:solidFill>
                <a:srgbClr val="425689"/>
              </a:solidFill>
            </a:endParaRPr>
          </a:p>
          <a:p>
            <a:pPr marL="342900" indent="-342900" algn="ctr">
              <a:buFontTx/>
              <a:buNone/>
            </a:pPr>
            <a:r>
              <a:rPr lang="en-US" sz="1600" dirty="0" smtClean="0">
                <a:solidFill>
                  <a:srgbClr val="425689"/>
                </a:solidFill>
              </a:rPr>
              <a:t>Knowledge </a:t>
            </a:r>
          </a:p>
          <a:p>
            <a:pPr marL="342900" indent="-342900" algn="ctr">
              <a:buFontTx/>
              <a:buNone/>
            </a:pPr>
            <a:r>
              <a:rPr lang="en-US" sz="1600" dirty="0" smtClean="0">
                <a:solidFill>
                  <a:srgbClr val="425689"/>
                </a:solidFill>
              </a:rPr>
              <a:t>boost </a:t>
            </a:r>
            <a:endParaRPr lang="en-US" sz="1600" dirty="0">
              <a:solidFill>
                <a:srgbClr val="425689"/>
              </a:solidFill>
            </a:endParaRPr>
          </a:p>
        </p:txBody>
      </p:sp>
      <p:sp>
        <p:nvSpPr>
          <p:cNvPr id="54" name="Rectangle 39"/>
          <p:cNvSpPr>
            <a:spLocks noChangeArrowheads="1"/>
          </p:cNvSpPr>
          <p:nvPr/>
        </p:nvSpPr>
        <p:spPr bwMode="auto">
          <a:xfrm>
            <a:off x="11151478" y="3607676"/>
            <a:ext cx="835572" cy="533400"/>
          </a:xfrm>
          <a:prstGeom prst="rect">
            <a:avLst/>
          </a:prstGeom>
          <a:noFill/>
          <a:ln w="9525">
            <a:noFill/>
            <a:miter lim="800000"/>
            <a:headEnd/>
            <a:tailEnd/>
          </a:ln>
        </p:spPr>
        <p:txBody>
          <a:bodyPr/>
          <a:lstStyle/>
          <a:p>
            <a:pPr marL="342900" indent="-342900">
              <a:buFontTx/>
              <a:buNone/>
            </a:pPr>
            <a:r>
              <a:rPr lang="en-US" sz="2000" dirty="0" smtClean="0"/>
              <a:t>2017</a:t>
            </a:r>
            <a:endParaRPr lang="en-US" sz="2000" dirty="0"/>
          </a:p>
        </p:txBody>
      </p:sp>
      <p:sp>
        <p:nvSpPr>
          <p:cNvPr id="55" name="Oval 36"/>
          <p:cNvSpPr>
            <a:spLocks noChangeArrowheads="1"/>
          </p:cNvSpPr>
          <p:nvPr/>
        </p:nvSpPr>
        <p:spPr bwMode="auto">
          <a:xfrm>
            <a:off x="11337160" y="3318642"/>
            <a:ext cx="3048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 name="Rectangle 25"/>
          <p:cNvSpPr>
            <a:spLocks noChangeArrowheads="1"/>
          </p:cNvSpPr>
          <p:nvPr/>
        </p:nvSpPr>
        <p:spPr bwMode="auto">
          <a:xfrm>
            <a:off x="10203792" y="4734911"/>
            <a:ext cx="1988208" cy="278524"/>
          </a:xfrm>
          <a:prstGeom prst="rect">
            <a:avLst/>
          </a:prstGeom>
          <a:noFill/>
          <a:ln w="19050">
            <a:noFill/>
            <a:miter lim="800000"/>
            <a:headEnd/>
            <a:tailEnd/>
          </a:ln>
        </p:spPr>
        <p:txBody>
          <a:bodyPr/>
          <a:lstStyle/>
          <a:p>
            <a:pPr marL="342900" indent="-342900" algn="ctr">
              <a:buFontTx/>
              <a:buNone/>
            </a:pPr>
            <a:r>
              <a:rPr lang="en-US" sz="1600" dirty="0" smtClean="0">
                <a:solidFill>
                  <a:srgbClr val="425689"/>
                </a:solidFill>
              </a:rPr>
              <a:t>5S </a:t>
            </a:r>
          </a:p>
          <a:p>
            <a:pPr marL="342900" indent="-342900" algn="ctr">
              <a:buFontTx/>
              <a:buNone/>
            </a:pPr>
            <a:r>
              <a:rPr lang="en-US" sz="1600" dirty="0" smtClean="0">
                <a:solidFill>
                  <a:srgbClr val="425689"/>
                </a:solidFill>
              </a:rPr>
              <a:t>Information Management</a:t>
            </a:r>
            <a:endParaRPr lang="en-US" sz="1600" dirty="0">
              <a:solidFill>
                <a:srgbClr val="425689"/>
              </a:solidFill>
            </a:endParaRPr>
          </a:p>
        </p:txBody>
      </p:sp>
      <p:sp>
        <p:nvSpPr>
          <p:cNvPr id="57" name="Line 24"/>
          <p:cNvSpPr>
            <a:spLocks noChangeShapeType="1"/>
          </p:cNvSpPr>
          <p:nvPr/>
        </p:nvSpPr>
        <p:spPr bwMode="auto">
          <a:xfrm flipV="1">
            <a:off x="11272347" y="4017577"/>
            <a:ext cx="241735" cy="617485"/>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solidFill>
                  <a:schemeClr val="accent6"/>
                </a:solidFill>
              </a:rPr>
              <a:t>Results Can Be Obvious</a:t>
            </a:r>
            <a:endParaRPr lang="en-US" sz="3200" dirty="0">
              <a:solidFill>
                <a:schemeClr val="accent6"/>
              </a:solidFill>
            </a:endParaRPr>
          </a:p>
        </p:txBody>
      </p:sp>
      <p:pic>
        <p:nvPicPr>
          <p:cNvPr id="162818" name="Picture 2" descr="C:\Users\dmj17\Pictures\Pictures\Presentation Options\TLs at Work.jpg"/>
          <p:cNvPicPr>
            <a:picLocks noChangeAspect="1" noChangeArrowheads="1"/>
          </p:cNvPicPr>
          <p:nvPr/>
        </p:nvPicPr>
        <p:blipFill>
          <a:blip r:embed="rId3" cstate="print"/>
          <a:srcRect/>
          <a:stretch>
            <a:fillRect/>
          </a:stretch>
        </p:blipFill>
        <p:spPr bwMode="auto">
          <a:xfrm>
            <a:off x="7014754" y="638544"/>
            <a:ext cx="4344826" cy="2701194"/>
          </a:xfrm>
          <a:prstGeom prst="rect">
            <a:avLst/>
          </a:prstGeom>
          <a:noFill/>
        </p:spPr>
      </p:pic>
      <p:pic>
        <p:nvPicPr>
          <p:cNvPr id="162819" name="Picture 3" descr="\\Cifs2\ccmlean$\Archives_Lean_Boosting\Archives\ROI Benefits Testamonials\Before and After Photos\SRC Rooms\Big Storage Room\SRC big storage rm before 6.jpg"/>
          <p:cNvPicPr>
            <a:picLocks noChangeAspect="1" noChangeArrowheads="1"/>
          </p:cNvPicPr>
          <p:nvPr/>
        </p:nvPicPr>
        <p:blipFill>
          <a:blip r:embed="rId4" cstate="print"/>
          <a:srcRect/>
          <a:stretch>
            <a:fillRect/>
          </a:stretch>
        </p:blipFill>
        <p:spPr bwMode="auto">
          <a:xfrm>
            <a:off x="204952" y="1063691"/>
            <a:ext cx="3477774" cy="2608414"/>
          </a:xfrm>
          <a:prstGeom prst="rect">
            <a:avLst/>
          </a:prstGeom>
          <a:noFill/>
        </p:spPr>
      </p:pic>
      <p:pic>
        <p:nvPicPr>
          <p:cNvPr id="162820" name="Picture 4" descr="\\Cifs2\ccmlean$\Archives_Lean_Boosting\Archives\ROI Benefits Testamonials\Before and After Photos\SRC Rooms\Big Storage Room\SRC big storage rm before 5.jpg"/>
          <p:cNvPicPr>
            <a:picLocks noChangeAspect="1" noChangeArrowheads="1"/>
          </p:cNvPicPr>
          <p:nvPr/>
        </p:nvPicPr>
        <p:blipFill>
          <a:blip r:embed="rId5" cstate="print"/>
          <a:srcRect/>
          <a:stretch>
            <a:fillRect/>
          </a:stretch>
        </p:blipFill>
        <p:spPr bwMode="auto">
          <a:xfrm>
            <a:off x="315310" y="3712295"/>
            <a:ext cx="3540837" cy="2655713"/>
          </a:xfrm>
          <a:prstGeom prst="rect">
            <a:avLst/>
          </a:prstGeom>
          <a:noFill/>
        </p:spPr>
      </p:pic>
      <p:pic>
        <p:nvPicPr>
          <p:cNvPr id="162821" name="Picture 5" descr="\\Cifs2\ccmlean$\Archives_Lean_Boosting\Archives\ROI Benefits Testamonials\Before and After Photos\SRC Rooms\Big Storage Room\SRC big storage rm before 3.jpg"/>
          <p:cNvPicPr>
            <a:picLocks noChangeAspect="1" noChangeArrowheads="1"/>
          </p:cNvPicPr>
          <p:nvPr/>
        </p:nvPicPr>
        <p:blipFill>
          <a:blip r:embed="rId6" cstate="print"/>
          <a:srcRect/>
          <a:stretch>
            <a:fillRect/>
          </a:stretch>
        </p:blipFill>
        <p:spPr bwMode="auto">
          <a:xfrm>
            <a:off x="2601310" y="2285934"/>
            <a:ext cx="3111050" cy="2333362"/>
          </a:xfrm>
          <a:prstGeom prst="rect">
            <a:avLst/>
          </a:prstGeom>
          <a:noFill/>
        </p:spPr>
      </p:pic>
      <p:sp>
        <p:nvSpPr>
          <p:cNvPr id="10" name="Right Arrow 9"/>
          <p:cNvSpPr/>
          <p:nvPr/>
        </p:nvSpPr>
        <p:spPr>
          <a:xfrm rot="19396141">
            <a:off x="5747657" y="2357620"/>
            <a:ext cx="9275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62640">
            <a:off x="5769429" y="4404135"/>
            <a:ext cx="9275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7" cstate="print"/>
          <a:srcRect/>
          <a:stretch>
            <a:fillRect/>
          </a:stretch>
        </p:blipFill>
        <p:spPr bwMode="auto">
          <a:xfrm>
            <a:off x="6907667" y="3699509"/>
            <a:ext cx="4261076" cy="3030973"/>
          </a:xfrm>
          <a:prstGeom prst="rect">
            <a:avLst/>
          </a:prstGeom>
          <a:noFill/>
          <a:ln w="9525">
            <a:noFill/>
            <a:miter lim="800000"/>
            <a:headEnd/>
            <a:tailEnd/>
          </a:ln>
        </p:spPr>
      </p:pic>
    </p:spTree>
    <p:extLst>
      <p:ext uri="{BB962C8B-B14F-4D97-AF65-F5344CB8AC3E}">
        <p14:creationId xmlns:p14="http://schemas.microsoft.com/office/powerpoint/2010/main" xmlns="" val="283427236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ifs2\ccmlean$\VOEN\Marketing\LOGOs\Final Logo\VOEN logo fin (2).jpg"/>
          <p:cNvPicPr>
            <a:picLocks noChangeAspect="1" noChangeArrowheads="1"/>
          </p:cNvPicPr>
          <p:nvPr/>
        </p:nvPicPr>
        <p:blipFill>
          <a:blip r:embed="rId3" cstate="print"/>
          <a:srcRect/>
          <a:stretch>
            <a:fillRect/>
          </a:stretch>
        </p:blipFill>
        <p:spPr bwMode="auto">
          <a:xfrm>
            <a:off x="1858498" y="469392"/>
            <a:ext cx="4511040" cy="5638800"/>
          </a:xfrm>
          <a:prstGeom prst="rect">
            <a:avLst/>
          </a:prstGeom>
          <a:noFill/>
        </p:spPr>
      </p:pic>
      <p:pic>
        <p:nvPicPr>
          <p:cNvPr id="4" name="Picture 2" descr="http://www.amavensworld.com/wp-content/uploads/2016/02/coming_events.png"/>
          <p:cNvPicPr>
            <a:picLocks noChangeAspect="1" noChangeArrowheads="1"/>
          </p:cNvPicPr>
          <p:nvPr/>
        </p:nvPicPr>
        <p:blipFill>
          <a:blip r:embed="rId4" cstate="print"/>
          <a:srcRect/>
          <a:stretch>
            <a:fillRect/>
          </a:stretch>
        </p:blipFill>
        <p:spPr bwMode="auto">
          <a:xfrm rot="20852733">
            <a:off x="6219955" y="1143441"/>
            <a:ext cx="4854066" cy="3467191"/>
          </a:xfrm>
          <a:prstGeom prst="rect">
            <a:avLst/>
          </a:prstGeom>
          <a:noFill/>
        </p:spPr>
      </p:pic>
      <p:sp>
        <p:nvSpPr>
          <p:cNvPr id="5" name="Rectangle 4"/>
          <p:cNvSpPr/>
          <p:nvPr/>
        </p:nvSpPr>
        <p:spPr>
          <a:xfrm>
            <a:off x="0" y="0"/>
            <a:ext cx="1466335" cy="68580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5988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457</Words>
  <Application>Microsoft Office PowerPoint</Application>
  <PresentationFormat>Custom</PresentationFormat>
  <Paragraphs>103</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Slide 1</vt:lpstr>
      <vt:lpstr>Your Host, Dr. Donna Matthews Jarrell, DVM</vt:lpstr>
      <vt:lpstr>Kimberly Bundschuh, LAT, Team Lead </vt:lpstr>
      <vt:lpstr>Caroline Warren, LAT, Team Lead</vt:lpstr>
      <vt:lpstr>Julieanne Brandolini, LAT, Training Program Manager</vt:lpstr>
      <vt:lpstr>Our True North</vt:lpstr>
      <vt:lpstr>CCM’s Lean Journey  - 2005-Present </vt:lpstr>
      <vt:lpstr>Results Can Be Obvious</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Cronin, Gerard Michael</dc:creator>
  <cp:lastModifiedBy>Partners Information Systems</cp:lastModifiedBy>
  <cp:revision>32</cp:revision>
  <dcterms:created xsi:type="dcterms:W3CDTF">2017-07-24T11:23:54Z</dcterms:created>
  <dcterms:modified xsi:type="dcterms:W3CDTF">2017-07-26T14:49:55Z</dcterms:modified>
</cp:coreProperties>
</file>