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letter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9DAC4"/>
    <a:srgbClr val="D7D5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932" y="-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E881-70CC-40BB-945E-70293457D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E7053-54AA-4088-BB7C-E81F73137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993B2-1596-480E-BA40-7D49885C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36E3-2BBE-4AB9-AD3E-CD67AFBFB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B6616-7624-489D-8550-A5F577124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31A26-D3E3-4F16-9ED2-C3EEED10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84FC-6749-44CF-AECB-FF80FD26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0BFC-83EA-415B-818E-7E415B36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C3977-3529-42EA-B5E3-4D8568EBF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CC778-747D-40D3-B42C-EA5F0CE05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171A-3D0E-4544-B4F4-EBDF7A3E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628E17-6492-4025-9F72-F8291B79B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>
          <a:xfrm>
            <a:off x="320675" y="0"/>
            <a:ext cx="6172200" cy="609600"/>
          </a:xfrm>
        </p:spPr>
        <p:txBody>
          <a:bodyPr/>
          <a:lstStyle/>
          <a:p>
            <a:pPr eaLnBrk="1" hangingPunct="1"/>
            <a:r>
              <a:rPr lang="en-US" sz="2800" b="1" i="1" smtClean="0"/>
              <a:t>Problem Solving Sheet Guidelines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0675" y="792163"/>
            <a:ext cx="6172200" cy="1712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i="1" smtClean="0"/>
              <a:t>Keep it simple.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/>
              <a:t>What happened? </a:t>
            </a:r>
            <a:r>
              <a:rPr lang="en-US" sz="1200" b="1" smtClean="0"/>
              <a:t>What is the pain?</a:t>
            </a:r>
            <a:r>
              <a:rPr lang="en-US" sz="1200" smtClean="0"/>
              <a:t>  What is the frustration?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smtClean="0"/>
              <a:t>What is the impact?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Animal welfare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Customer Service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Quality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Cost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Waste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/>
              <a:t>Who should be involved?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20675" y="547688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20675" y="2519363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320675" y="2825750"/>
            <a:ext cx="61722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i="1"/>
              <a:t>Gather participant's feedback on </a:t>
            </a:r>
            <a:r>
              <a:rPr lang="en-US" sz="1200" i="1" u="sng"/>
              <a:t>what happens today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u="sng"/>
              <a:t>Take pictures!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Whenever possible, document with photos of the “Before” state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i="1"/>
              <a:t>Collect 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i="1"/>
              <a:t>	</a:t>
            </a:r>
            <a:r>
              <a:rPr lang="en-US" sz="1200"/>
              <a:t>Measure time, steps, defects, occurrences.</a:t>
            </a:r>
            <a:r>
              <a:rPr lang="en-US" sz="1200" i="1"/>
              <a:t> How long has it been a problem?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i="1"/>
              <a:t>Consider:</a:t>
            </a:r>
            <a:endParaRPr lang="en-US" sz="12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Mapping out process sequence with a Flow Chart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Draw a spaghetti diagram to illustrate people or material path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Use bulleted word statements</a:t>
            </a:r>
          </a:p>
        </p:txBody>
      </p:sp>
      <p:pic>
        <p:nvPicPr>
          <p:cNvPr id="13318" name="Picture 10"/>
          <p:cNvPicPr>
            <a:picLocks noChangeAspect="1" noChangeArrowheads="1"/>
          </p:cNvPicPr>
          <p:nvPr/>
        </p:nvPicPr>
        <p:blipFill>
          <a:blip r:embed="rId2" cstate="print"/>
          <a:srcRect l="27878" t="29854" r="12825" b="22981"/>
          <a:stretch>
            <a:fillRect/>
          </a:stretch>
        </p:blipFill>
        <p:spPr bwMode="auto">
          <a:xfrm>
            <a:off x="0" y="6646863"/>
            <a:ext cx="326548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 cstate="print"/>
          <a:srcRect l="31850" t="32617" r="15416" b="25342"/>
          <a:stretch>
            <a:fillRect/>
          </a:stretch>
        </p:blipFill>
        <p:spPr bwMode="auto">
          <a:xfrm>
            <a:off x="3205163" y="6532563"/>
            <a:ext cx="3652837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6"/>
          <p:cNvSpPr txBox="1">
            <a:spLocks noChangeArrowheads="1"/>
          </p:cNvSpPr>
          <p:nvPr/>
        </p:nvSpPr>
        <p:spPr bwMode="auto">
          <a:xfrm>
            <a:off x="320675" y="5026025"/>
            <a:ext cx="6172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Start with the “5 Why’s”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	Each “Why” should address the previous “why”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If problem has multiple causes, move to a fishbone diagram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Identify the cause(s) that your team </a:t>
            </a:r>
            <a:r>
              <a:rPr lang="en-US" sz="1200" u="sng"/>
              <a:t>can</a:t>
            </a:r>
            <a:r>
              <a:rPr lang="en-US" sz="1200"/>
              <a:t> fix.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Notify the Facility Manager if there are external cause(s) contributing to the problem(s)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320675" y="4651375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Root Cause Analysis (RCA)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889375" y="6291263"/>
            <a:ext cx="225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Fishbone Diagram</a:t>
            </a:r>
          </a:p>
        </p:txBody>
      </p:sp>
      <p:sp>
        <p:nvSpPr>
          <p:cNvPr id="13323" name="TextBox 14"/>
          <p:cNvSpPr txBox="1">
            <a:spLocks noChangeArrowheads="1"/>
          </p:cNvSpPr>
          <p:nvPr/>
        </p:nvSpPr>
        <p:spPr bwMode="auto">
          <a:xfrm>
            <a:off x="438150" y="6280150"/>
            <a:ext cx="2252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5 Why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744538" y="4713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320675" y="174625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Did Your Problem Statement Change?</a:t>
            </a:r>
          </a:p>
        </p:txBody>
      </p:sp>
      <p:sp>
        <p:nvSpPr>
          <p:cNvPr id="14339" name="Rectangle 13"/>
          <p:cNvSpPr>
            <a:spLocks noChangeArrowheads="1"/>
          </p:cNvSpPr>
          <p:nvPr/>
        </p:nvSpPr>
        <p:spPr bwMode="auto">
          <a:xfrm>
            <a:off x="320675" y="425450"/>
            <a:ext cx="6172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If in your RCA, you discover: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New information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New understanding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Multiple Problems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200"/>
              <a:t>Existing solutions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Revisit the Problem Statement and revise if needed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320675" y="2705100"/>
            <a:ext cx="61722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Identify your goal for this process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Brainstorm and document </a:t>
            </a:r>
            <a:r>
              <a:rPr lang="en-US" sz="1200" u="sng" kern="0" dirty="0">
                <a:latin typeface="+mn-lt"/>
              </a:rPr>
              <a:t>all</a:t>
            </a:r>
            <a:r>
              <a:rPr lang="en-US" sz="1200" kern="0" dirty="0">
                <a:latin typeface="+mn-lt"/>
              </a:rPr>
              <a:t> ideas suggested by the team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Identify which ideas are feasible to be completed by your team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Prioritize countermeasures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Refer to the reference guide on the Problem Solving Sheet to identify appropriate Lean Tools you can use to make the problem go away.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20675" y="2409825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Potential Countermeasures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320675" y="1582738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Leadership Check-In</a:t>
            </a:r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320675" y="1963738"/>
            <a:ext cx="6172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DO NOT CONTINUE until the Facility Manager approves your process and initials</a:t>
            </a:r>
            <a:endParaRPr lang="en-US"/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320675" y="4137025"/>
            <a:ext cx="61722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List the countermeasures in the order they need to be accomplished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Ask for volunteers to execute tasks or assign tasks to appropriate participants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Assign Due Dates for each task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Structure follow-ups to keep project on-track within the 5-week Walk cycle (if appropriate)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200" kern="0" dirty="0">
                <a:latin typeface="+mn-lt"/>
              </a:rPr>
              <a:t>Take Photos</a:t>
            </a:r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320675" y="3884613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Action Plan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320675" y="5253038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320675" y="6653213"/>
            <a:ext cx="6172200" cy="2286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Act / Leadership Check-In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320675" y="5557838"/>
            <a:ext cx="61722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How do you know your countermeasures have fixed the problem?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	What metrics can you collect?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	What hard or soft savings did your project yield?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	Did your project cause any additional problems?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Take photos of the “After State”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320675" y="6973888"/>
            <a:ext cx="6172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	Review problem resolution and discoveries with Facility Manager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Determine if the resolution is now the new Standard for this process in the facility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247</Words>
  <Application>Microsoft Office PowerPoint</Application>
  <PresentationFormat>Letter Paper (8.5x11 in)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Problem Solving Sheet Guidelines</vt:lpstr>
      <vt:lpstr>Slide 2</vt:lpstr>
    </vt:vector>
  </TitlesOfParts>
  <Company>Partners HealthCare System,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Partners Information Systems</cp:lastModifiedBy>
  <cp:revision>90</cp:revision>
  <dcterms:created xsi:type="dcterms:W3CDTF">2013-01-17T20:52:38Z</dcterms:created>
  <dcterms:modified xsi:type="dcterms:W3CDTF">2014-08-22T12:54:42Z</dcterms:modified>
</cp:coreProperties>
</file>