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4026-A673-4A24-9DB4-29153E2A952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11E60-D7DA-4571-96A4-AABAF6DECF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97"/>
          <p:cNvSpPr>
            <a:spLocks noChangeArrowheads="1"/>
          </p:cNvSpPr>
          <p:nvPr/>
        </p:nvSpPr>
        <p:spPr bwMode="auto">
          <a:xfrm>
            <a:off x="228600" y="990600"/>
            <a:ext cx="8686800" cy="5334000"/>
          </a:xfrm>
          <a:prstGeom prst="rect">
            <a:avLst/>
          </a:prstGeom>
          <a:solidFill>
            <a:srgbClr val="C0C0C0"/>
          </a:solidFill>
          <a:ln w="22225">
            <a:solidFill>
              <a:schemeClr val="bg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FIVE S’s SCORING</a:t>
            </a:r>
          </a:p>
        </p:txBody>
      </p:sp>
      <p:sp>
        <p:nvSpPr>
          <p:cNvPr id="48132" name="Freeform 3"/>
          <p:cNvSpPr>
            <a:spLocks/>
          </p:cNvSpPr>
          <p:nvPr/>
        </p:nvSpPr>
        <p:spPr bwMode="auto">
          <a:xfrm>
            <a:off x="315913" y="914400"/>
            <a:ext cx="7935912" cy="4554538"/>
          </a:xfrm>
          <a:custGeom>
            <a:avLst/>
            <a:gdLst>
              <a:gd name="T0" fmla="*/ 0 w 4999"/>
              <a:gd name="T1" fmla="*/ 2147483647 h 3113"/>
              <a:gd name="T2" fmla="*/ 2147483647 w 4999"/>
              <a:gd name="T3" fmla="*/ 2147483647 h 3113"/>
              <a:gd name="T4" fmla="*/ 2147483647 w 4999"/>
              <a:gd name="T5" fmla="*/ 0 h 3113"/>
              <a:gd name="T6" fmla="*/ 0 w 4999"/>
              <a:gd name="T7" fmla="*/ 0 h 3113"/>
              <a:gd name="T8" fmla="*/ 0 w 4999"/>
              <a:gd name="T9" fmla="*/ 2147483647 h 3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99"/>
              <a:gd name="T16" fmla="*/ 0 h 3113"/>
              <a:gd name="T17" fmla="*/ 4999 w 4999"/>
              <a:gd name="T18" fmla="*/ 3113 h 3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99" h="3113">
                <a:moveTo>
                  <a:pt x="0" y="3112"/>
                </a:moveTo>
                <a:lnTo>
                  <a:pt x="4998" y="3112"/>
                </a:lnTo>
                <a:lnTo>
                  <a:pt x="4998" y="0"/>
                </a:lnTo>
                <a:lnTo>
                  <a:pt x="0" y="0"/>
                </a:lnTo>
                <a:lnTo>
                  <a:pt x="0" y="3112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33" name="Freeform 4"/>
          <p:cNvSpPr>
            <a:spLocks/>
          </p:cNvSpPr>
          <p:nvPr/>
        </p:nvSpPr>
        <p:spPr bwMode="auto">
          <a:xfrm>
            <a:off x="327025" y="923925"/>
            <a:ext cx="1085850" cy="328613"/>
          </a:xfrm>
          <a:custGeom>
            <a:avLst/>
            <a:gdLst>
              <a:gd name="T0" fmla="*/ 0 w 684"/>
              <a:gd name="T1" fmla="*/ 479930537 h 224"/>
              <a:gd name="T2" fmla="*/ 1721267692 w 684"/>
              <a:gd name="T3" fmla="*/ 479930537 h 224"/>
              <a:gd name="T4" fmla="*/ 1721267692 w 684"/>
              <a:gd name="T5" fmla="*/ 0 h 224"/>
              <a:gd name="T6" fmla="*/ 0 w 684"/>
              <a:gd name="T7" fmla="*/ 0 h 224"/>
              <a:gd name="T8" fmla="*/ 0 w 684"/>
              <a:gd name="T9" fmla="*/ 479930537 h 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224"/>
              <a:gd name="T17" fmla="*/ 684 w 684"/>
              <a:gd name="T18" fmla="*/ 224 h 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224">
                <a:moveTo>
                  <a:pt x="0" y="223"/>
                </a:moveTo>
                <a:lnTo>
                  <a:pt x="683" y="223"/>
                </a:lnTo>
                <a:lnTo>
                  <a:pt x="683" y="0"/>
                </a:lnTo>
                <a:lnTo>
                  <a:pt x="0" y="0"/>
                </a:lnTo>
                <a:lnTo>
                  <a:pt x="0" y="223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34" name="Freeform 5"/>
          <p:cNvSpPr>
            <a:spLocks/>
          </p:cNvSpPr>
          <p:nvPr/>
        </p:nvSpPr>
        <p:spPr bwMode="auto">
          <a:xfrm>
            <a:off x="1422400" y="923925"/>
            <a:ext cx="1085850" cy="328613"/>
          </a:xfrm>
          <a:custGeom>
            <a:avLst/>
            <a:gdLst>
              <a:gd name="T0" fmla="*/ 0 w 684"/>
              <a:gd name="T1" fmla="*/ 479930537 h 224"/>
              <a:gd name="T2" fmla="*/ 1721267692 w 684"/>
              <a:gd name="T3" fmla="*/ 479930537 h 224"/>
              <a:gd name="T4" fmla="*/ 1721267692 w 684"/>
              <a:gd name="T5" fmla="*/ 0 h 224"/>
              <a:gd name="T6" fmla="*/ 0 w 684"/>
              <a:gd name="T7" fmla="*/ 0 h 224"/>
              <a:gd name="T8" fmla="*/ 0 w 684"/>
              <a:gd name="T9" fmla="*/ 479930537 h 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224"/>
              <a:gd name="T17" fmla="*/ 684 w 684"/>
              <a:gd name="T18" fmla="*/ 224 h 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224">
                <a:moveTo>
                  <a:pt x="0" y="223"/>
                </a:moveTo>
                <a:lnTo>
                  <a:pt x="683" y="223"/>
                </a:lnTo>
                <a:lnTo>
                  <a:pt x="683" y="0"/>
                </a:lnTo>
                <a:lnTo>
                  <a:pt x="0" y="0"/>
                </a:lnTo>
                <a:lnTo>
                  <a:pt x="0" y="223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1517650" y="1025525"/>
            <a:ext cx="88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 b="1">
                <a:solidFill>
                  <a:srgbClr val="000000"/>
                </a:solidFill>
              </a:rPr>
              <a:t>SIMPLIFY</a:t>
            </a:r>
          </a:p>
        </p:txBody>
      </p:sp>
      <p:sp>
        <p:nvSpPr>
          <p:cNvPr id="48136" name="Freeform 7"/>
          <p:cNvSpPr>
            <a:spLocks/>
          </p:cNvSpPr>
          <p:nvPr/>
        </p:nvSpPr>
        <p:spPr bwMode="auto">
          <a:xfrm>
            <a:off x="2516188" y="923925"/>
            <a:ext cx="1370012" cy="328613"/>
          </a:xfrm>
          <a:custGeom>
            <a:avLst/>
            <a:gdLst>
              <a:gd name="T0" fmla="*/ 0 w 863"/>
              <a:gd name="T1" fmla="*/ 479930537 h 224"/>
              <a:gd name="T2" fmla="*/ 2147483647 w 863"/>
              <a:gd name="T3" fmla="*/ 479930537 h 224"/>
              <a:gd name="T4" fmla="*/ 2147483647 w 863"/>
              <a:gd name="T5" fmla="*/ 0 h 224"/>
              <a:gd name="T6" fmla="*/ 0 w 863"/>
              <a:gd name="T7" fmla="*/ 0 h 224"/>
              <a:gd name="T8" fmla="*/ 0 w 863"/>
              <a:gd name="T9" fmla="*/ 479930537 h 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3"/>
              <a:gd name="T16" fmla="*/ 0 h 224"/>
              <a:gd name="T17" fmla="*/ 863 w 863"/>
              <a:gd name="T18" fmla="*/ 224 h 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3" h="224">
                <a:moveTo>
                  <a:pt x="0" y="223"/>
                </a:moveTo>
                <a:lnTo>
                  <a:pt x="862" y="223"/>
                </a:lnTo>
                <a:lnTo>
                  <a:pt x="862" y="0"/>
                </a:lnTo>
                <a:lnTo>
                  <a:pt x="0" y="0"/>
                </a:lnTo>
                <a:lnTo>
                  <a:pt x="0" y="223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2609850" y="1025525"/>
            <a:ext cx="1174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 b="1">
                <a:solidFill>
                  <a:srgbClr val="000000"/>
                </a:solidFill>
              </a:rPr>
              <a:t>STRAIGHTEN</a:t>
            </a:r>
          </a:p>
        </p:txBody>
      </p:sp>
      <p:sp>
        <p:nvSpPr>
          <p:cNvPr id="48138" name="Freeform 9"/>
          <p:cNvSpPr>
            <a:spLocks/>
          </p:cNvSpPr>
          <p:nvPr/>
        </p:nvSpPr>
        <p:spPr bwMode="auto">
          <a:xfrm>
            <a:off x="3895725" y="923925"/>
            <a:ext cx="1190625" cy="328613"/>
          </a:xfrm>
          <a:custGeom>
            <a:avLst/>
            <a:gdLst>
              <a:gd name="T0" fmla="*/ 0 w 750"/>
              <a:gd name="T1" fmla="*/ 479930537 h 224"/>
              <a:gd name="T2" fmla="*/ 1887598004 w 750"/>
              <a:gd name="T3" fmla="*/ 479930537 h 224"/>
              <a:gd name="T4" fmla="*/ 1887598004 w 750"/>
              <a:gd name="T5" fmla="*/ 0 h 224"/>
              <a:gd name="T6" fmla="*/ 0 w 750"/>
              <a:gd name="T7" fmla="*/ 0 h 224"/>
              <a:gd name="T8" fmla="*/ 0 w 750"/>
              <a:gd name="T9" fmla="*/ 479930537 h 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0"/>
              <a:gd name="T16" fmla="*/ 0 h 224"/>
              <a:gd name="T17" fmla="*/ 750 w 750"/>
              <a:gd name="T18" fmla="*/ 224 h 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0" h="224">
                <a:moveTo>
                  <a:pt x="0" y="223"/>
                </a:moveTo>
                <a:lnTo>
                  <a:pt x="749" y="223"/>
                </a:lnTo>
                <a:lnTo>
                  <a:pt x="749" y="0"/>
                </a:lnTo>
                <a:lnTo>
                  <a:pt x="0" y="0"/>
                </a:lnTo>
                <a:lnTo>
                  <a:pt x="0" y="223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39" name="Rectangle 10"/>
          <p:cNvSpPr>
            <a:spLocks noChangeArrowheads="1"/>
          </p:cNvSpPr>
          <p:nvPr/>
        </p:nvSpPr>
        <p:spPr bwMode="auto">
          <a:xfrm>
            <a:off x="3976688" y="1025525"/>
            <a:ext cx="72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 b="1">
                <a:solidFill>
                  <a:srgbClr val="000000"/>
                </a:solidFill>
              </a:rPr>
              <a:t>SCRUB</a:t>
            </a:r>
          </a:p>
        </p:txBody>
      </p:sp>
      <p:sp>
        <p:nvSpPr>
          <p:cNvPr id="48140" name="Freeform 11"/>
          <p:cNvSpPr>
            <a:spLocks/>
          </p:cNvSpPr>
          <p:nvPr/>
        </p:nvSpPr>
        <p:spPr bwMode="auto">
          <a:xfrm>
            <a:off x="5094288" y="923925"/>
            <a:ext cx="1457325" cy="328613"/>
          </a:xfrm>
          <a:custGeom>
            <a:avLst/>
            <a:gdLst>
              <a:gd name="T0" fmla="*/ 0 w 918"/>
              <a:gd name="T1" fmla="*/ 479930537 h 224"/>
              <a:gd name="T2" fmla="*/ 2147483647 w 918"/>
              <a:gd name="T3" fmla="*/ 479930537 h 224"/>
              <a:gd name="T4" fmla="*/ 2147483647 w 918"/>
              <a:gd name="T5" fmla="*/ 0 h 224"/>
              <a:gd name="T6" fmla="*/ 0 w 918"/>
              <a:gd name="T7" fmla="*/ 0 h 224"/>
              <a:gd name="T8" fmla="*/ 0 w 918"/>
              <a:gd name="T9" fmla="*/ 479930537 h 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8"/>
              <a:gd name="T16" fmla="*/ 0 h 224"/>
              <a:gd name="T17" fmla="*/ 918 w 918"/>
              <a:gd name="T18" fmla="*/ 224 h 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8" h="224">
                <a:moveTo>
                  <a:pt x="0" y="223"/>
                </a:moveTo>
                <a:lnTo>
                  <a:pt x="917" y="223"/>
                </a:lnTo>
                <a:lnTo>
                  <a:pt x="917" y="0"/>
                </a:lnTo>
                <a:lnTo>
                  <a:pt x="0" y="0"/>
                </a:lnTo>
                <a:lnTo>
                  <a:pt x="0" y="223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5086350" y="1025525"/>
            <a:ext cx="9731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 b="1">
                <a:solidFill>
                  <a:srgbClr val="000000"/>
                </a:solidFill>
              </a:rPr>
              <a:t>STABILIZE</a:t>
            </a:r>
          </a:p>
        </p:txBody>
      </p:sp>
      <p:sp>
        <p:nvSpPr>
          <p:cNvPr id="48142" name="Freeform 13"/>
          <p:cNvSpPr>
            <a:spLocks/>
          </p:cNvSpPr>
          <p:nvPr/>
        </p:nvSpPr>
        <p:spPr bwMode="auto">
          <a:xfrm>
            <a:off x="6559550" y="923925"/>
            <a:ext cx="1681163" cy="328613"/>
          </a:xfrm>
          <a:custGeom>
            <a:avLst/>
            <a:gdLst>
              <a:gd name="T0" fmla="*/ 0 w 1059"/>
              <a:gd name="T1" fmla="*/ 479930537 h 224"/>
              <a:gd name="T2" fmla="*/ 2147483647 w 1059"/>
              <a:gd name="T3" fmla="*/ 479930537 h 224"/>
              <a:gd name="T4" fmla="*/ 2147483647 w 1059"/>
              <a:gd name="T5" fmla="*/ 0 h 224"/>
              <a:gd name="T6" fmla="*/ 0 w 1059"/>
              <a:gd name="T7" fmla="*/ 0 h 224"/>
              <a:gd name="T8" fmla="*/ 0 w 1059"/>
              <a:gd name="T9" fmla="*/ 479930537 h 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9"/>
              <a:gd name="T16" fmla="*/ 0 h 224"/>
              <a:gd name="T17" fmla="*/ 1059 w 1059"/>
              <a:gd name="T18" fmla="*/ 224 h 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9" h="224">
                <a:moveTo>
                  <a:pt x="0" y="223"/>
                </a:moveTo>
                <a:lnTo>
                  <a:pt x="1058" y="223"/>
                </a:lnTo>
                <a:lnTo>
                  <a:pt x="1058" y="0"/>
                </a:lnTo>
                <a:lnTo>
                  <a:pt x="0" y="0"/>
                </a:lnTo>
                <a:lnTo>
                  <a:pt x="0" y="223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43" name="Rectangle 14"/>
          <p:cNvSpPr>
            <a:spLocks noChangeArrowheads="1"/>
          </p:cNvSpPr>
          <p:nvPr/>
        </p:nvSpPr>
        <p:spPr bwMode="auto">
          <a:xfrm>
            <a:off x="6645275" y="1025525"/>
            <a:ext cx="852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 b="1">
                <a:solidFill>
                  <a:srgbClr val="000000"/>
                </a:solidFill>
              </a:rPr>
              <a:t>SUSTAIN</a:t>
            </a:r>
          </a:p>
        </p:txBody>
      </p:sp>
      <p:sp>
        <p:nvSpPr>
          <p:cNvPr id="48144" name="Freeform 15"/>
          <p:cNvSpPr>
            <a:spLocks/>
          </p:cNvSpPr>
          <p:nvPr/>
        </p:nvSpPr>
        <p:spPr bwMode="auto">
          <a:xfrm>
            <a:off x="327025" y="1260475"/>
            <a:ext cx="1085850" cy="930275"/>
          </a:xfrm>
          <a:custGeom>
            <a:avLst/>
            <a:gdLst>
              <a:gd name="T0" fmla="*/ 0 w 684"/>
              <a:gd name="T1" fmla="*/ 1358569944 h 636"/>
              <a:gd name="T2" fmla="*/ 1721267692 w 684"/>
              <a:gd name="T3" fmla="*/ 1358569944 h 636"/>
              <a:gd name="T4" fmla="*/ 1721267692 w 684"/>
              <a:gd name="T5" fmla="*/ 0 h 636"/>
              <a:gd name="T6" fmla="*/ 0 w 684"/>
              <a:gd name="T7" fmla="*/ 0 h 636"/>
              <a:gd name="T8" fmla="*/ 0 w 684"/>
              <a:gd name="T9" fmla="*/ 1358569944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636"/>
              <a:gd name="T17" fmla="*/ 684 w 684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636">
                <a:moveTo>
                  <a:pt x="0" y="635"/>
                </a:moveTo>
                <a:lnTo>
                  <a:pt x="683" y="635"/>
                </a:lnTo>
                <a:lnTo>
                  <a:pt x="683" y="0"/>
                </a:lnTo>
                <a:lnTo>
                  <a:pt x="0" y="0"/>
                </a:lnTo>
                <a:lnTo>
                  <a:pt x="0" y="63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45" name="Rectangle 16"/>
          <p:cNvSpPr>
            <a:spLocks noChangeArrowheads="1"/>
          </p:cNvSpPr>
          <p:nvPr/>
        </p:nvSpPr>
        <p:spPr bwMode="auto">
          <a:xfrm>
            <a:off x="534988" y="1362075"/>
            <a:ext cx="657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LEVEL</a:t>
            </a:r>
          </a:p>
        </p:txBody>
      </p:sp>
      <p:sp>
        <p:nvSpPr>
          <p:cNvPr id="48146" name="Rectangle 17"/>
          <p:cNvSpPr>
            <a:spLocks noChangeArrowheads="1"/>
          </p:cNvSpPr>
          <p:nvPr/>
        </p:nvSpPr>
        <p:spPr bwMode="auto">
          <a:xfrm>
            <a:off x="731838" y="152082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5</a:t>
            </a:r>
          </a:p>
        </p:txBody>
      </p:sp>
      <p:sp>
        <p:nvSpPr>
          <p:cNvPr id="48147" name="Rectangle 18"/>
          <p:cNvSpPr>
            <a:spLocks noChangeArrowheads="1"/>
          </p:cNvSpPr>
          <p:nvPr/>
        </p:nvSpPr>
        <p:spPr bwMode="auto">
          <a:xfrm>
            <a:off x="457200" y="1679575"/>
            <a:ext cx="852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Focus on </a:t>
            </a:r>
          </a:p>
        </p:txBody>
      </p:sp>
      <p:sp>
        <p:nvSpPr>
          <p:cNvPr id="48148" name="Rectangle 19"/>
          <p:cNvSpPr>
            <a:spLocks noChangeArrowheads="1"/>
          </p:cNvSpPr>
          <p:nvPr/>
        </p:nvSpPr>
        <p:spPr bwMode="auto">
          <a:xfrm>
            <a:off x="403225" y="1839913"/>
            <a:ext cx="9096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Prevention</a:t>
            </a:r>
          </a:p>
        </p:txBody>
      </p:sp>
      <p:sp>
        <p:nvSpPr>
          <p:cNvPr id="48149" name="Freeform 20"/>
          <p:cNvSpPr>
            <a:spLocks/>
          </p:cNvSpPr>
          <p:nvPr/>
        </p:nvSpPr>
        <p:spPr bwMode="auto">
          <a:xfrm>
            <a:off x="1422400" y="1260475"/>
            <a:ext cx="1085850" cy="930275"/>
          </a:xfrm>
          <a:custGeom>
            <a:avLst/>
            <a:gdLst>
              <a:gd name="T0" fmla="*/ 0 w 684"/>
              <a:gd name="T1" fmla="*/ 1358569944 h 636"/>
              <a:gd name="T2" fmla="*/ 1721267692 w 684"/>
              <a:gd name="T3" fmla="*/ 1358569944 h 636"/>
              <a:gd name="T4" fmla="*/ 1721267692 w 684"/>
              <a:gd name="T5" fmla="*/ 0 h 636"/>
              <a:gd name="T6" fmla="*/ 0 w 684"/>
              <a:gd name="T7" fmla="*/ 0 h 636"/>
              <a:gd name="T8" fmla="*/ 0 w 684"/>
              <a:gd name="T9" fmla="*/ 1358569944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636"/>
              <a:gd name="T17" fmla="*/ 684 w 684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636">
                <a:moveTo>
                  <a:pt x="0" y="635"/>
                </a:moveTo>
                <a:lnTo>
                  <a:pt x="683" y="635"/>
                </a:lnTo>
                <a:lnTo>
                  <a:pt x="683" y="0"/>
                </a:lnTo>
                <a:lnTo>
                  <a:pt x="0" y="0"/>
                </a:lnTo>
                <a:lnTo>
                  <a:pt x="0" y="63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50" name="Rectangle 21"/>
          <p:cNvSpPr>
            <a:spLocks noChangeArrowheads="1"/>
          </p:cNvSpPr>
          <p:nvPr/>
        </p:nvSpPr>
        <p:spPr bwMode="auto">
          <a:xfrm>
            <a:off x="1398588" y="1204913"/>
            <a:ext cx="977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Employees are </a:t>
            </a:r>
          </a:p>
        </p:txBody>
      </p:sp>
      <p:sp>
        <p:nvSpPr>
          <p:cNvPr id="48151" name="Rectangle 22"/>
          <p:cNvSpPr>
            <a:spLocks noChangeArrowheads="1"/>
          </p:cNvSpPr>
          <p:nvPr/>
        </p:nvSpPr>
        <p:spPr bwMode="auto">
          <a:xfrm>
            <a:off x="1398588" y="1319213"/>
            <a:ext cx="1181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continually seeking </a:t>
            </a:r>
          </a:p>
        </p:txBody>
      </p:sp>
      <p:sp>
        <p:nvSpPr>
          <p:cNvPr id="48152" name="Rectangle 23"/>
          <p:cNvSpPr>
            <a:spLocks noChangeArrowheads="1"/>
          </p:cNvSpPr>
          <p:nvPr/>
        </p:nvSpPr>
        <p:spPr bwMode="auto">
          <a:xfrm>
            <a:off x="1398588" y="1433513"/>
            <a:ext cx="876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improvement </a:t>
            </a:r>
          </a:p>
        </p:txBody>
      </p:sp>
      <p:sp>
        <p:nvSpPr>
          <p:cNvPr id="48153" name="Rectangle 24"/>
          <p:cNvSpPr>
            <a:spLocks noChangeArrowheads="1"/>
          </p:cNvSpPr>
          <p:nvPr/>
        </p:nvSpPr>
        <p:spPr bwMode="auto">
          <a:xfrm>
            <a:off x="1398588" y="1549400"/>
            <a:ext cx="869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opportunities.</a:t>
            </a:r>
          </a:p>
        </p:txBody>
      </p:sp>
      <p:sp>
        <p:nvSpPr>
          <p:cNvPr id="48154" name="Freeform 25"/>
          <p:cNvSpPr>
            <a:spLocks/>
          </p:cNvSpPr>
          <p:nvPr/>
        </p:nvSpPr>
        <p:spPr bwMode="auto">
          <a:xfrm>
            <a:off x="2516188" y="1260475"/>
            <a:ext cx="1370012" cy="930275"/>
          </a:xfrm>
          <a:custGeom>
            <a:avLst/>
            <a:gdLst>
              <a:gd name="T0" fmla="*/ 0 w 863"/>
              <a:gd name="T1" fmla="*/ 1358569944 h 636"/>
              <a:gd name="T2" fmla="*/ 2147483647 w 863"/>
              <a:gd name="T3" fmla="*/ 1358569944 h 636"/>
              <a:gd name="T4" fmla="*/ 2147483647 w 863"/>
              <a:gd name="T5" fmla="*/ 0 h 636"/>
              <a:gd name="T6" fmla="*/ 0 w 863"/>
              <a:gd name="T7" fmla="*/ 0 h 636"/>
              <a:gd name="T8" fmla="*/ 0 w 863"/>
              <a:gd name="T9" fmla="*/ 1358569944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3"/>
              <a:gd name="T16" fmla="*/ 0 h 636"/>
              <a:gd name="T17" fmla="*/ 863 w 863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3" h="636">
                <a:moveTo>
                  <a:pt x="0" y="635"/>
                </a:moveTo>
                <a:lnTo>
                  <a:pt x="862" y="635"/>
                </a:lnTo>
                <a:lnTo>
                  <a:pt x="862" y="0"/>
                </a:lnTo>
                <a:lnTo>
                  <a:pt x="0" y="0"/>
                </a:lnTo>
                <a:lnTo>
                  <a:pt x="0" y="63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55" name="Rectangle 26"/>
          <p:cNvSpPr>
            <a:spLocks noChangeArrowheads="1"/>
          </p:cNvSpPr>
          <p:nvPr/>
        </p:nvSpPr>
        <p:spPr bwMode="auto">
          <a:xfrm>
            <a:off x="2493963" y="1204913"/>
            <a:ext cx="952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 dependable, </a:t>
            </a:r>
          </a:p>
        </p:txBody>
      </p:sp>
      <p:sp>
        <p:nvSpPr>
          <p:cNvPr id="48156" name="Rectangle 27"/>
          <p:cNvSpPr>
            <a:spLocks noChangeArrowheads="1"/>
          </p:cNvSpPr>
          <p:nvPr/>
        </p:nvSpPr>
        <p:spPr bwMode="auto">
          <a:xfrm>
            <a:off x="2493963" y="1319213"/>
            <a:ext cx="147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documented method has </a:t>
            </a:r>
          </a:p>
        </p:txBody>
      </p:sp>
      <p:sp>
        <p:nvSpPr>
          <p:cNvPr id="48157" name="Rectangle 28"/>
          <p:cNvSpPr>
            <a:spLocks noChangeArrowheads="1"/>
          </p:cNvSpPr>
          <p:nvPr/>
        </p:nvSpPr>
        <p:spPr bwMode="auto">
          <a:xfrm>
            <a:off x="2493963" y="1433513"/>
            <a:ext cx="1155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been developed to </a:t>
            </a:r>
          </a:p>
        </p:txBody>
      </p:sp>
      <p:sp>
        <p:nvSpPr>
          <p:cNvPr id="48158" name="Rectangle 29"/>
          <p:cNvSpPr>
            <a:spLocks noChangeArrowheads="1"/>
          </p:cNvSpPr>
          <p:nvPr/>
        </p:nvSpPr>
        <p:spPr bwMode="auto">
          <a:xfrm>
            <a:off x="2493963" y="1549400"/>
            <a:ext cx="1079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provide continual </a:t>
            </a:r>
          </a:p>
        </p:txBody>
      </p:sp>
      <p:sp>
        <p:nvSpPr>
          <p:cNvPr id="48159" name="Rectangle 30"/>
          <p:cNvSpPr>
            <a:spLocks noChangeArrowheads="1"/>
          </p:cNvSpPr>
          <p:nvPr/>
        </p:nvSpPr>
        <p:spPr bwMode="auto">
          <a:xfrm>
            <a:off x="2493963" y="1663700"/>
            <a:ext cx="1085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evaluation, and a </a:t>
            </a:r>
          </a:p>
        </p:txBody>
      </p:sp>
      <p:sp>
        <p:nvSpPr>
          <p:cNvPr id="48160" name="Rectangle 31"/>
          <p:cNvSpPr>
            <a:spLocks noChangeArrowheads="1"/>
          </p:cNvSpPr>
          <p:nvPr/>
        </p:nvSpPr>
        <p:spPr bwMode="auto">
          <a:xfrm>
            <a:off x="2493963" y="1779588"/>
            <a:ext cx="1282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process is in place to </a:t>
            </a:r>
          </a:p>
        </p:txBody>
      </p:sp>
      <p:sp>
        <p:nvSpPr>
          <p:cNvPr id="48161" name="Rectangle 32"/>
          <p:cNvSpPr>
            <a:spLocks noChangeArrowheads="1"/>
          </p:cNvSpPr>
          <p:nvPr/>
        </p:nvSpPr>
        <p:spPr bwMode="auto">
          <a:xfrm>
            <a:off x="2493963" y="1893888"/>
            <a:ext cx="1492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implement improvements.</a:t>
            </a:r>
          </a:p>
        </p:txBody>
      </p:sp>
      <p:sp>
        <p:nvSpPr>
          <p:cNvPr id="48162" name="Freeform 33"/>
          <p:cNvSpPr>
            <a:spLocks/>
          </p:cNvSpPr>
          <p:nvPr/>
        </p:nvSpPr>
        <p:spPr bwMode="auto">
          <a:xfrm>
            <a:off x="3895725" y="1260475"/>
            <a:ext cx="1190625" cy="930275"/>
          </a:xfrm>
          <a:custGeom>
            <a:avLst/>
            <a:gdLst>
              <a:gd name="T0" fmla="*/ 0 w 750"/>
              <a:gd name="T1" fmla="*/ 1358569944 h 636"/>
              <a:gd name="T2" fmla="*/ 1887598004 w 750"/>
              <a:gd name="T3" fmla="*/ 1358569944 h 636"/>
              <a:gd name="T4" fmla="*/ 1887598004 w 750"/>
              <a:gd name="T5" fmla="*/ 0 h 636"/>
              <a:gd name="T6" fmla="*/ 0 w 750"/>
              <a:gd name="T7" fmla="*/ 0 h 636"/>
              <a:gd name="T8" fmla="*/ 0 w 750"/>
              <a:gd name="T9" fmla="*/ 1358569944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0"/>
              <a:gd name="T16" fmla="*/ 0 h 636"/>
              <a:gd name="T17" fmla="*/ 750 w 750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0" h="636">
                <a:moveTo>
                  <a:pt x="0" y="635"/>
                </a:moveTo>
                <a:lnTo>
                  <a:pt x="749" y="635"/>
                </a:lnTo>
                <a:lnTo>
                  <a:pt x="749" y="0"/>
                </a:lnTo>
                <a:lnTo>
                  <a:pt x="0" y="0"/>
                </a:lnTo>
                <a:lnTo>
                  <a:pt x="0" y="63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63" name="Rectangle 34"/>
          <p:cNvSpPr>
            <a:spLocks noChangeArrowheads="1"/>
          </p:cNvSpPr>
          <p:nvPr/>
        </p:nvSpPr>
        <p:spPr bwMode="auto">
          <a:xfrm>
            <a:off x="3871913" y="1204913"/>
            <a:ext cx="104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Area employees </a:t>
            </a:r>
          </a:p>
        </p:txBody>
      </p:sp>
      <p:sp>
        <p:nvSpPr>
          <p:cNvPr id="48164" name="Rectangle 35"/>
          <p:cNvSpPr>
            <a:spLocks noChangeArrowheads="1"/>
          </p:cNvSpPr>
          <p:nvPr/>
        </p:nvSpPr>
        <p:spPr bwMode="auto">
          <a:xfrm>
            <a:off x="3871913" y="1319213"/>
            <a:ext cx="984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have devised a </a:t>
            </a:r>
          </a:p>
        </p:txBody>
      </p:sp>
      <p:sp>
        <p:nvSpPr>
          <p:cNvPr id="48165" name="Rectangle 36"/>
          <p:cNvSpPr>
            <a:spLocks noChangeArrowheads="1"/>
          </p:cNvSpPr>
          <p:nvPr/>
        </p:nvSpPr>
        <p:spPr bwMode="auto">
          <a:xfrm>
            <a:off x="3871913" y="1433513"/>
            <a:ext cx="844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dependable, </a:t>
            </a:r>
          </a:p>
        </p:txBody>
      </p:sp>
      <p:sp>
        <p:nvSpPr>
          <p:cNvPr id="48166" name="Rectangle 37"/>
          <p:cNvSpPr>
            <a:spLocks noChangeArrowheads="1"/>
          </p:cNvSpPr>
          <p:nvPr/>
        </p:nvSpPr>
        <p:spPr bwMode="auto">
          <a:xfrm>
            <a:off x="3871913" y="1549400"/>
            <a:ext cx="1289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documented method  </a:t>
            </a:r>
          </a:p>
        </p:txBody>
      </p:sp>
      <p:sp>
        <p:nvSpPr>
          <p:cNvPr id="48167" name="Rectangle 38"/>
          <p:cNvSpPr>
            <a:spLocks noChangeArrowheads="1"/>
          </p:cNvSpPr>
          <p:nvPr/>
        </p:nvSpPr>
        <p:spPr bwMode="auto">
          <a:xfrm>
            <a:off x="3871913" y="1663700"/>
            <a:ext cx="1327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of preventive cleaning </a:t>
            </a:r>
          </a:p>
        </p:txBody>
      </p:sp>
      <p:sp>
        <p:nvSpPr>
          <p:cNvPr id="48168" name="Rectangle 39"/>
          <p:cNvSpPr>
            <a:spLocks noChangeArrowheads="1"/>
          </p:cNvSpPr>
          <p:nvPr/>
        </p:nvSpPr>
        <p:spPr bwMode="auto">
          <a:xfrm>
            <a:off x="3871913" y="1779588"/>
            <a:ext cx="1092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and maintenance.</a:t>
            </a:r>
          </a:p>
        </p:txBody>
      </p:sp>
      <p:sp>
        <p:nvSpPr>
          <p:cNvPr id="48169" name="Freeform 40"/>
          <p:cNvSpPr>
            <a:spLocks/>
          </p:cNvSpPr>
          <p:nvPr/>
        </p:nvSpPr>
        <p:spPr bwMode="auto">
          <a:xfrm>
            <a:off x="5094288" y="1260475"/>
            <a:ext cx="1457325" cy="930275"/>
          </a:xfrm>
          <a:custGeom>
            <a:avLst/>
            <a:gdLst>
              <a:gd name="T0" fmla="*/ 0 w 918"/>
              <a:gd name="T1" fmla="*/ 1358569944 h 636"/>
              <a:gd name="T2" fmla="*/ 2147483647 w 918"/>
              <a:gd name="T3" fmla="*/ 1358569944 h 636"/>
              <a:gd name="T4" fmla="*/ 2147483647 w 918"/>
              <a:gd name="T5" fmla="*/ 0 h 636"/>
              <a:gd name="T6" fmla="*/ 0 w 918"/>
              <a:gd name="T7" fmla="*/ 0 h 636"/>
              <a:gd name="T8" fmla="*/ 0 w 918"/>
              <a:gd name="T9" fmla="*/ 1358569944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8"/>
              <a:gd name="T16" fmla="*/ 0 h 636"/>
              <a:gd name="T17" fmla="*/ 918 w 918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8" h="636">
                <a:moveTo>
                  <a:pt x="0" y="635"/>
                </a:moveTo>
                <a:lnTo>
                  <a:pt x="917" y="635"/>
                </a:lnTo>
                <a:lnTo>
                  <a:pt x="917" y="0"/>
                </a:lnTo>
                <a:lnTo>
                  <a:pt x="0" y="0"/>
                </a:lnTo>
                <a:lnTo>
                  <a:pt x="0" y="63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70" name="Rectangle 41"/>
          <p:cNvSpPr>
            <a:spLocks noChangeArrowheads="1"/>
          </p:cNvSpPr>
          <p:nvPr/>
        </p:nvSpPr>
        <p:spPr bwMode="auto">
          <a:xfrm>
            <a:off x="5072063" y="1204913"/>
            <a:ext cx="1384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Everyone is continually </a:t>
            </a:r>
          </a:p>
        </p:txBody>
      </p:sp>
      <p:sp>
        <p:nvSpPr>
          <p:cNvPr id="48171" name="Rectangle 42"/>
          <p:cNvSpPr>
            <a:spLocks noChangeArrowheads="1"/>
          </p:cNvSpPr>
          <p:nvPr/>
        </p:nvSpPr>
        <p:spPr bwMode="auto">
          <a:xfrm>
            <a:off x="5072063" y="1319213"/>
            <a:ext cx="150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seeking the elimination of </a:t>
            </a:r>
          </a:p>
        </p:txBody>
      </p:sp>
      <p:sp>
        <p:nvSpPr>
          <p:cNvPr id="48172" name="Rectangle 43"/>
          <p:cNvSpPr>
            <a:spLocks noChangeArrowheads="1"/>
          </p:cNvSpPr>
          <p:nvPr/>
        </p:nvSpPr>
        <p:spPr bwMode="auto">
          <a:xfrm>
            <a:off x="5072063" y="1433513"/>
            <a:ext cx="1212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waste with changes </a:t>
            </a:r>
          </a:p>
        </p:txBody>
      </p:sp>
      <p:sp>
        <p:nvSpPr>
          <p:cNvPr id="48173" name="Rectangle 44"/>
          <p:cNvSpPr>
            <a:spLocks noChangeArrowheads="1"/>
          </p:cNvSpPr>
          <p:nvPr/>
        </p:nvSpPr>
        <p:spPr bwMode="auto">
          <a:xfrm>
            <a:off x="5072063" y="154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documented and </a:t>
            </a:r>
          </a:p>
        </p:txBody>
      </p:sp>
      <p:sp>
        <p:nvSpPr>
          <p:cNvPr id="48174" name="Rectangle 45"/>
          <p:cNvSpPr>
            <a:spLocks noChangeArrowheads="1"/>
          </p:cNvSpPr>
          <p:nvPr/>
        </p:nvSpPr>
        <p:spPr bwMode="auto">
          <a:xfrm>
            <a:off x="5072063" y="1663700"/>
            <a:ext cx="1162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information shared.</a:t>
            </a:r>
          </a:p>
        </p:txBody>
      </p:sp>
      <p:sp>
        <p:nvSpPr>
          <p:cNvPr id="48175" name="Freeform 46"/>
          <p:cNvSpPr>
            <a:spLocks/>
          </p:cNvSpPr>
          <p:nvPr/>
        </p:nvSpPr>
        <p:spPr bwMode="auto">
          <a:xfrm>
            <a:off x="6559550" y="1260475"/>
            <a:ext cx="1681163" cy="930275"/>
          </a:xfrm>
          <a:custGeom>
            <a:avLst/>
            <a:gdLst>
              <a:gd name="T0" fmla="*/ 0 w 1059"/>
              <a:gd name="T1" fmla="*/ 1358569944 h 636"/>
              <a:gd name="T2" fmla="*/ 2147483647 w 1059"/>
              <a:gd name="T3" fmla="*/ 1358569944 h 636"/>
              <a:gd name="T4" fmla="*/ 2147483647 w 1059"/>
              <a:gd name="T5" fmla="*/ 0 h 636"/>
              <a:gd name="T6" fmla="*/ 0 w 1059"/>
              <a:gd name="T7" fmla="*/ 0 h 636"/>
              <a:gd name="T8" fmla="*/ 0 w 1059"/>
              <a:gd name="T9" fmla="*/ 1358569944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9"/>
              <a:gd name="T16" fmla="*/ 0 h 636"/>
              <a:gd name="T17" fmla="*/ 1059 w 1059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9" h="636">
                <a:moveTo>
                  <a:pt x="0" y="635"/>
                </a:moveTo>
                <a:lnTo>
                  <a:pt x="1058" y="635"/>
                </a:lnTo>
                <a:lnTo>
                  <a:pt x="1058" y="0"/>
                </a:lnTo>
                <a:lnTo>
                  <a:pt x="0" y="0"/>
                </a:lnTo>
                <a:lnTo>
                  <a:pt x="0" y="63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76" name="Rectangle 47"/>
          <p:cNvSpPr>
            <a:spLocks noChangeArrowheads="1"/>
          </p:cNvSpPr>
          <p:nvPr/>
        </p:nvSpPr>
        <p:spPr bwMode="auto">
          <a:xfrm>
            <a:off x="6535738" y="1204913"/>
            <a:ext cx="1771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There is a general appearance </a:t>
            </a:r>
          </a:p>
        </p:txBody>
      </p:sp>
      <p:sp>
        <p:nvSpPr>
          <p:cNvPr id="48177" name="Rectangle 48"/>
          <p:cNvSpPr>
            <a:spLocks noChangeArrowheads="1"/>
          </p:cNvSpPr>
          <p:nvPr/>
        </p:nvSpPr>
        <p:spPr bwMode="auto">
          <a:xfrm>
            <a:off x="6535738" y="1319213"/>
            <a:ext cx="1657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of a confident understanding </a:t>
            </a:r>
          </a:p>
        </p:txBody>
      </p:sp>
      <p:sp>
        <p:nvSpPr>
          <p:cNvPr id="48178" name="Rectangle 49"/>
          <p:cNvSpPr>
            <a:spLocks noChangeArrowheads="1"/>
          </p:cNvSpPr>
          <p:nvPr/>
        </p:nvSpPr>
        <p:spPr bwMode="auto">
          <a:xfrm>
            <a:off x="6535738" y="1433513"/>
            <a:ext cx="1657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of, and adherence to, the 5S </a:t>
            </a:r>
          </a:p>
        </p:txBody>
      </p:sp>
      <p:sp>
        <p:nvSpPr>
          <p:cNvPr id="48179" name="Rectangle 50"/>
          <p:cNvSpPr>
            <a:spLocks noChangeArrowheads="1"/>
          </p:cNvSpPr>
          <p:nvPr/>
        </p:nvSpPr>
        <p:spPr bwMode="auto">
          <a:xfrm>
            <a:off x="6535738" y="1549400"/>
            <a:ext cx="1701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principles. A culture of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cleanliness and orderly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maintenance of the workplace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Is expected by everyone</a:t>
            </a:r>
          </a:p>
        </p:txBody>
      </p:sp>
      <p:sp>
        <p:nvSpPr>
          <p:cNvPr id="48180" name="Freeform 51"/>
          <p:cNvSpPr>
            <a:spLocks/>
          </p:cNvSpPr>
          <p:nvPr/>
        </p:nvSpPr>
        <p:spPr bwMode="auto">
          <a:xfrm>
            <a:off x="327025" y="2197100"/>
            <a:ext cx="1085850" cy="815975"/>
          </a:xfrm>
          <a:custGeom>
            <a:avLst/>
            <a:gdLst>
              <a:gd name="T0" fmla="*/ 0 w 684"/>
              <a:gd name="T1" fmla="*/ 1193213124 h 557"/>
              <a:gd name="T2" fmla="*/ 1721267692 w 684"/>
              <a:gd name="T3" fmla="*/ 1193213124 h 557"/>
              <a:gd name="T4" fmla="*/ 1721267692 w 684"/>
              <a:gd name="T5" fmla="*/ 0 h 557"/>
              <a:gd name="T6" fmla="*/ 0 w 684"/>
              <a:gd name="T7" fmla="*/ 0 h 557"/>
              <a:gd name="T8" fmla="*/ 0 w 684"/>
              <a:gd name="T9" fmla="*/ 1193213124 h 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557"/>
              <a:gd name="T17" fmla="*/ 684 w 684"/>
              <a:gd name="T18" fmla="*/ 557 h 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557">
                <a:moveTo>
                  <a:pt x="0" y="556"/>
                </a:moveTo>
                <a:lnTo>
                  <a:pt x="683" y="556"/>
                </a:lnTo>
                <a:lnTo>
                  <a:pt x="683" y="0"/>
                </a:lnTo>
                <a:lnTo>
                  <a:pt x="0" y="0"/>
                </a:lnTo>
                <a:lnTo>
                  <a:pt x="0" y="556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81" name="Rectangle 52"/>
          <p:cNvSpPr>
            <a:spLocks noChangeArrowheads="1"/>
          </p:cNvSpPr>
          <p:nvPr/>
        </p:nvSpPr>
        <p:spPr bwMode="auto">
          <a:xfrm>
            <a:off x="534988" y="2298700"/>
            <a:ext cx="657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LEVEL</a:t>
            </a:r>
          </a:p>
        </p:txBody>
      </p:sp>
      <p:sp>
        <p:nvSpPr>
          <p:cNvPr id="48182" name="Rectangle 53"/>
          <p:cNvSpPr>
            <a:spLocks noChangeArrowheads="1"/>
          </p:cNvSpPr>
          <p:nvPr/>
        </p:nvSpPr>
        <p:spPr bwMode="auto">
          <a:xfrm>
            <a:off x="711200" y="245745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 4</a:t>
            </a:r>
          </a:p>
        </p:txBody>
      </p:sp>
      <p:sp>
        <p:nvSpPr>
          <p:cNvPr id="48183" name="Rectangle 54"/>
          <p:cNvSpPr>
            <a:spLocks noChangeArrowheads="1"/>
          </p:cNvSpPr>
          <p:nvPr/>
        </p:nvSpPr>
        <p:spPr bwMode="auto">
          <a:xfrm>
            <a:off x="457200" y="2616200"/>
            <a:ext cx="852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Focus on </a:t>
            </a:r>
          </a:p>
        </p:txBody>
      </p:sp>
      <p:sp>
        <p:nvSpPr>
          <p:cNvPr id="48184" name="Rectangle 55"/>
          <p:cNvSpPr>
            <a:spLocks noChangeArrowheads="1"/>
          </p:cNvSpPr>
          <p:nvPr/>
        </p:nvSpPr>
        <p:spPr bwMode="auto">
          <a:xfrm>
            <a:off x="442913" y="2776538"/>
            <a:ext cx="1011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Consistency</a:t>
            </a:r>
          </a:p>
        </p:txBody>
      </p:sp>
      <p:sp>
        <p:nvSpPr>
          <p:cNvPr id="48185" name="Freeform 56"/>
          <p:cNvSpPr>
            <a:spLocks/>
          </p:cNvSpPr>
          <p:nvPr/>
        </p:nvSpPr>
        <p:spPr bwMode="auto">
          <a:xfrm>
            <a:off x="1422400" y="2197100"/>
            <a:ext cx="1085850" cy="815975"/>
          </a:xfrm>
          <a:custGeom>
            <a:avLst/>
            <a:gdLst>
              <a:gd name="T0" fmla="*/ 0 w 684"/>
              <a:gd name="T1" fmla="*/ 1193213124 h 557"/>
              <a:gd name="T2" fmla="*/ 1721267692 w 684"/>
              <a:gd name="T3" fmla="*/ 1193213124 h 557"/>
              <a:gd name="T4" fmla="*/ 1721267692 w 684"/>
              <a:gd name="T5" fmla="*/ 0 h 557"/>
              <a:gd name="T6" fmla="*/ 0 w 684"/>
              <a:gd name="T7" fmla="*/ 0 h 557"/>
              <a:gd name="T8" fmla="*/ 0 w 684"/>
              <a:gd name="T9" fmla="*/ 1193213124 h 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557"/>
              <a:gd name="T17" fmla="*/ 684 w 684"/>
              <a:gd name="T18" fmla="*/ 557 h 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557">
                <a:moveTo>
                  <a:pt x="0" y="556"/>
                </a:moveTo>
                <a:lnTo>
                  <a:pt x="683" y="556"/>
                </a:lnTo>
                <a:lnTo>
                  <a:pt x="683" y="0"/>
                </a:lnTo>
                <a:lnTo>
                  <a:pt x="0" y="0"/>
                </a:lnTo>
                <a:lnTo>
                  <a:pt x="0" y="556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86" name="Rectangle 57"/>
          <p:cNvSpPr>
            <a:spLocks noChangeArrowheads="1"/>
          </p:cNvSpPr>
          <p:nvPr/>
        </p:nvSpPr>
        <p:spPr bwMode="auto">
          <a:xfrm>
            <a:off x="1398588" y="2141538"/>
            <a:ext cx="952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 dependable, </a:t>
            </a:r>
          </a:p>
        </p:txBody>
      </p:sp>
      <p:sp>
        <p:nvSpPr>
          <p:cNvPr id="48187" name="Rectangle 58"/>
          <p:cNvSpPr>
            <a:spLocks noChangeArrowheads="1"/>
          </p:cNvSpPr>
          <p:nvPr/>
        </p:nvSpPr>
        <p:spPr bwMode="auto">
          <a:xfrm>
            <a:off x="1398588" y="2255838"/>
            <a:ext cx="844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documented </a:t>
            </a:r>
          </a:p>
        </p:txBody>
      </p:sp>
      <p:sp>
        <p:nvSpPr>
          <p:cNvPr id="48188" name="Rectangle 59"/>
          <p:cNvSpPr>
            <a:spLocks noChangeArrowheads="1"/>
          </p:cNvSpPr>
          <p:nvPr/>
        </p:nvSpPr>
        <p:spPr bwMode="auto">
          <a:xfrm>
            <a:off x="1398588" y="2371725"/>
            <a:ext cx="1098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method has been </a:t>
            </a:r>
          </a:p>
        </p:txBody>
      </p:sp>
      <p:sp>
        <p:nvSpPr>
          <p:cNvPr id="48189" name="Rectangle 60"/>
          <p:cNvSpPr>
            <a:spLocks noChangeArrowheads="1"/>
          </p:cNvSpPr>
          <p:nvPr/>
        </p:nvSpPr>
        <p:spPr bwMode="auto">
          <a:xfrm>
            <a:off x="1398588" y="2487613"/>
            <a:ext cx="1200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established to keep </a:t>
            </a:r>
          </a:p>
        </p:txBody>
      </p:sp>
      <p:sp>
        <p:nvSpPr>
          <p:cNvPr id="48190" name="Rectangle 61"/>
          <p:cNvSpPr>
            <a:spLocks noChangeArrowheads="1"/>
          </p:cNvSpPr>
          <p:nvPr/>
        </p:nvSpPr>
        <p:spPr bwMode="auto">
          <a:xfrm>
            <a:off x="1398588" y="2601913"/>
            <a:ext cx="1136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the work area free </a:t>
            </a:r>
          </a:p>
        </p:txBody>
      </p:sp>
      <p:sp>
        <p:nvSpPr>
          <p:cNvPr id="48191" name="Rectangle 62"/>
          <p:cNvSpPr>
            <a:spLocks noChangeArrowheads="1"/>
          </p:cNvSpPr>
          <p:nvPr/>
        </p:nvSpPr>
        <p:spPr bwMode="auto">
          <a:xfrm>
            <a:off x="1398588" y="2716213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of unnecessary </a:t>
            </a:r>
          </a:p>
        </p:txBody>
      </p:sp>
      <p:sp>
        <p:nvSpPr>
          <p:cNvPr id="48192" name="Rectangle 63"/>
          <p:cNvSpPr>
            <a:spLocks noChangeArrowheads="1"/>
          </p:cNvSpPr>
          <p:nvPr/>
        </p:nvSpPr>
        <p:spPr bwMode="auto">
          <a:xfrm>
            <a:off x="1398588" y="2830513"/>
            <a:ext cx="488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items.</a:t>
            </a:r>
          </a:p>
        </p:txBody>
      </p:sp>
      <p:sp>
        <p:nvSpPr>
          <p:cNvPr id="48193" name="Freeform 64"/>
          <p:cNvSpPr>
            <a:spLocks/>
          </p:cNvSpPr>
          <p:nvPr/>
        </p:nvSpPr>
        <p:spPr bwMode="auto">
          <a:xfrm>
            <a:off x="2516188" y="2197100"/>
            <a:ext cx="1370012" cy="815975"/>
          </a:xfrm>
          <a:custGeom>
            <a:avLst/>
            <a:gdLst>
              <a:gd name="T0" fmla="*/ 0 w 863"/>
              <a:gd name="T1" fmla="*/ 1193213124 h 557"/>
              <a:gd name="T2" fmla="*/ 2147483647 w 863"/>
              <a:gd name="T3" fmla="*/ 1193213124 h 557"/>
              <a:gd name="T4" fmla="*/ 2147483647 w 863"/>
              <a:gd name="T5" fmla="*/ 0 h 557"/>
              <a:gd name="T6" fmla="*/ 0 w 863"/>
              <a:gd name="T7" fmla="*/ 0 h 557"/>
              <a:gd name="T8" fmla="*/ 0 w 863"/>
              <a:gd name="T9" fmla="*/ 1193213124 h 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3"/>
              <a:gd name="T16" fmla="*/ 0 h 557"/>
              <a:gd name="T17" fmla="*/ 863 w 863"/>
              <a:gd name="T18" fmla="*/ 557 h 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3" h="557">
                <a:moveTo>
                  <a:pt x="0" y="556"/>
                </a:moveTo>
                <a:lnTo>
                  <a:pt x="862" y="556"/>
                </a:lnTo>
                <a:lnTo>
                  <a:pt x="862" y="0"/>
                </a:lnTo>
                <a:lnTo>
                  <a:pt x="0" y="0"/>
                </a:lnTo>
                <a:lnTo>
                  <a:pt x="0" y="556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194" name="Rectangle 65"/>
          <p:cNvSpPr>
            <a:spLocks noChangeArrowheads="1"/>
          </p:cNvSpPr>
          <p:nvPr/>
        </p:nvSpPr>
        <p:spPr bwMode="auto">
          <a:xfrm>
            <a:off x="2493963" y="2141538"/>
            <a:ext cx="952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 dependable, </a:t>
            </a:r>
          </a:p>
        </p:txBody>
      </p:sp>
      <p:sp>
        <p:nvSpPr>
          <p:cNvPr id="48195" name="Rectangle 66"/>
          <p:cNvSpPr>
            <a:spLocks noChangeArrowheads="1"/>
          </p:cNvSpPr>
          <p:nvPr/>
        </p:nvSpPr>
        <p:spPr bwMode="auto">
          <a:xfrm>
            <a:off x="2493963" y="2255838"/>
            <a:ext cx="147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documented method has </a:t>
            </a:r>
          </a:p>
        </p:txBody>
      </p:sp>
      <p:sp>
        <p:nvSpPr>
          <p:cNvPr id="48196" name="Rectangle 67"/>
          <p:cNvSpPr>
            <a:spLocks noChangeArrowheads="1"/>
          </p:cNvSpPr>
          <p:nvPr/>
        </p:nvSpPr>
        <p:spPr bwMode="auto">
          <a:xfrm>
            <a:off x="2493963" y="2371725"/>
            <a:ext cx="120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been established to </a:t>
            </a:r>
          </a:p>
        </p:txBody>
      </p:sp>
      <p:sp>
        <p:nvSpPr>
          <p:cNvPr id="48197" name="Rectangle 68"/>
          <p:cNvSpPr>
            <a:spLocks noChangeArrowheads="1"/>
          </p:cNvSpPr>
          <p:nvPr/>
        </p:nvSpPr>
        <p:spPr bwMode="auto">
          <a:xfrm>
            <a:off x="2493963" y="2487613"/>
            <a:ext cx="1250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recognize in a visual </a:t>
            </a:r>
          </a:p>
        </p:txBody>
      </p:sp>
      <p:sp>
        <p:nvSpPr>
          <p:cNvPr id="48198" name="Rectangle 69"/>
          <p:cNvSpPr>
            <a:spLocks noChangeArrowheads="1"/>
          </p:cNvSpPr>
          <p:nvPr/>
        </p:nvSpPr>
        <p:spPr bwMode="auto">
          <a:xfrm>
            <a:off x="2493963" y="2601913"/>
            <a:ext cx="145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sweep if items are out of </a:t>
            </a:r>
          </a:p>
        </p:txBody>
      </p:sp>
      <p:sp>
        <p:nvSpPr>
          <p:cNvPr id="48199" name="Rectangle 70"/>
          <p:cNvSpPr>
            <a:spLocks noChangeArrowheads="1"/>
          </p:cNvSpPr>
          <p:nvPr/>
        </p:nvSpPr>
        <p:spPr bwMode="auto">
          <a:xfrm>
            <a:off x="2493963" y="2716213"/>
            <a:ext cx="145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place or exceed quantity </a:t>
            </a:r>
          </a:p>
        </p:txBody>
      </p:sp>
      <p:sp>
        <p:nvSpPr>
          <p:cNvPr id="48200" name="Rectangle 71"/>
          <p:cNvSpPr>
            <a:spLocks noChangeArrowheads="1"/>
          </p:cNvSpPr>
          <p:nvPr/>
        </p:nvSpPr>
        <p:spPr bwMode="auto">
          <a:xfrm>
            <a:off x="2493963" y="2830513"/>
            <a:ext cx="476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limits.</a:t>
            </a:r>
          </a:p>
        </p:txBody>
      </p:sp>
      <p:sp>
        <p:nvSpPr>
          <p:cNvPr id="48201" name="Freeform 72"/>
          <p:cNvSpPr>
            <a:spLocks/>
          </p:cNvSpPr>
          <p:nvPr/>
        </p:nvSpPr>
        <p:spPr bwMode="auto">
          <a:xfrm>
            <a:off x="3895725" y="2197100"/>
            <a:ext cx="1190625" cy="815975"/>
          </a:xfrm>
          <a:custGeom>
            <a:avLst/>
            <a:gdLst>
              <a:gd name="T0" fmla="*/ 0 w 750"/>
              <a:gd name="T1" fmla="*/ 1193213124 h 557"/>
              <a:gd name="T2" fmla="*/ 1887598004 w 750"/>
              <a:gd name="T3" fmla="*/ 1193213124 h 557"/>
              <a:gd name="T4" fmla="*/ 1887598004 w 750"/>
              <a:gd name="T5" fmla="*/ 0 h 557"/>
              <a:gd name="T6" fmla="*/ 0 w 750"/>
              <a:gd name="T7" fmla="*/ 0 h 557"/>
              <a:gd name="T8" fmla="*/ 0 w 750"/>
              <a:gd name="T9" fmla="*/ 1193213124 h 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0"/>
              <a:gd name="T16" fmla="*/ 0 h 557"/>
              <a:gd name="T17" fmla="*/ 750 w 750"/>
              <a:gd name="T18" fmla="*/ 557 h 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0" h="557">
                <a:moveTo>
                  <a:pt x="0" y="556"/>
                </a:moveTo>
                <a:lnTo>
                  <a:pt x="749" y="556"/>
                </a:lnTo>
                <a:lnTo>
                  <a:pt x="749" y="0"/>
                </a:lnTo>
                <a:lnTo>
                  <a:pt x="0" y="0"/>
                </a:lnTo>
                <a:lnTo>
                  <a:pt x="0" y="556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02" name="Rectangle 73"/>
          <p:cNvSpPr>
            <a:spLocks noChangeArrowheads="1"/>
          </p:cNvSpPr>
          <p:nvPr/>
        </p:nvSpPr>
        <p:spPr bwMode="auto">
          <a:xfrm>
            <a:off x="3871913" y="2141538"/>
            <a:ext cx="1187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5S agreements are </a:t>
            </a:r>
          </a:p>
        </p:txBody>
      </p:sp>
      <p:sp>
        <p:nvSpPr>
          <p:cNvPr id="48203" name="Rectangle 74"/>
          <p:cNvSpPr>
            <a:spLocks noChangeArrowheads="1"/>
          </p:cNvSpPr>
          <p:nvPr/>
        </p:nvSpPr>
        <p:spPr bwMode="auto">
          <a:xfrm>
            <a:off x="3871913" y="2255838"/>
            <a:ext cx="1009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understood and </a:t>
            </a:r>
          </a:p>
        </p:txBody>
      </p:sp>
      <p:sp>
        <p:nvSpPr>
          <p:cNvPr id="48204" name="Rectangle 75"/>
          <p:cNvSpPr>
            <a:spLocks noChangeArrowheads="1"/>
          </p:cNvSpPr>
          <p:nvPr/>
        </p:nvSpPr>
        <p:spPr bwMode="auto">
          <a:xfrm>
            <a:off x="3871913" y="2371725"/>
            <a:ext cx="1250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practiced continually.</a:t>
            </a:r>
          </a:p>
        </p:txBody>
      </p:sp>
      <p:sp>
        <p:nvSpPr>
          <p:cNvPr id="48205" name="Freeform 76"/>
          <p:cNvSpPr>
            <a:spLocks/>
          </p:cNvSpPr>
          <p:nvPr/>
        </p:nvSpPr>
        <p:spPr bwMode="auto">
          <a:xfrm>
            <a:off x="5094288" y="2197100"/>
            <a:ext cx="1457325" cy="815975"/>
          </a:xfrm>
          <a:custGeom>
            <a:avLst/>
            <a:gdLst>
              <a:gd name="T0" fmla="*/ 0 w 918"/>
              <a:gd name="T1" fmla="*/ 1193213124 h 557"/>
              <a:gd name="T2" fmla="*/ 2147483647 w 918"/>
              <a:gd name="T3" fmla="*/ 1193213124 h 557"/>
              <a:gd name="T4" fmla="*/ 2147483647 w 918"/>
              <a:gd name="T5" fmla="*/ 0 h 557"/>
              <a:gd name="T6" fmla="*/ 0 w 918"/>
              <a:gd name="T7" fmla="*/ 0 h 557"/>
              <a:gd name="T8" fmla="*/ 0 w 918"/>
              <a:gd name="T9" fmla="*/ 1193213124 h 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8"/>
              <a:gd name="T16" fmla="*/ 0 h 557"/>
              <a:gd name="T17" fmla="*/ 918 w 918"/>
              <a:gd name="T18" fmla="*/ 557 h 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8" h="557">
                <a:moveTo>
                  <a:pt x="0" y="556"/>
                </a:moveTo>
                <a:lnTo>
                  <a:pt x="917" y="556"/>
                </a:lnTo>
                <a:lnTo>
                  <a:pt x="917" y="0"/>
                </a:lnTo>
                <a:lnTo>
                  <a:pt x="0" y="0"/>
                </a:lnTo>
                <a:lnTo>
                  <a:pt x="0" y="556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06" name="Rectangle 77"/>
          <p:cNvSpPr>
            <a:spLocks noChangeArrowheads="1"/>
          </p:cNvSpPr>
          <p:nvPr/>
        </p:nvSpPr>
        <p:spPr bwMode="auto">
          <a:xfrm>
            <a:off x="5072063" y="2141538"/>
            <a:ext cx="12319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Standard work is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consistently followed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on all shifts</a:t>
            </a:r>
          </a:p>
        </p:txBody>
      </p:sp>
      <p:sp>
        <p:nvSpPr>
          <p:cNvPr id="48207" name="Freeform 78"/>
          <p:cNvSpPr>
            <a:spLocks/>
          </p:cNvSpPr>
          <p:nvPr/>
        </p:nvSpPr>
        <p:spPr bwMode="auto">
          <a:xfrm>
            <a:off x="6559550" y="2197100"/>
            <a:ext cx="1681163" cy="815975"/>
          </a:xfrm>
          <a:custGeom>
            <a:avLst/>
            <a:gdLst>
              <a:gd name="T0" fmla="*/ 0 w 1059"/>
              <a:gd name="T1" fmla="*/ 1193213124 h 557"/>
              <a:gd name="T2" fmla="*/ 2147483647 w 1059"/>
              <a:gd name="T3" fmla="*/ 1193213124 h 557"/>
              <a:gd name="T4" fmla="*/ 2147483647 w 1059"/>
              <a:gd name="T5" fmla="*/ 0 h 557"/>
              <a:gd name="T6" fmla="*/ 0 w 1059"/>
              <a:gd name="T7" fmla="*/ 0 h 557"/>
              <a:gd name="T8" fmla="*/ 0 w 1059"/>
              <a:gd name="T9" fmla="*/ 1193213124 h 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9"/>
              <a:gd name="T16" fmla="*/ 0 h 557"/>
              <a:gd name="T17" fmla="*/ 1059 w 1059"/>
              <a:gd name="T18" fmla="*/ 557 h 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9" h="557">
                <a:moveTo>
                  <a:pt x="0" y="556"/>
                </a:moveTo>
                <a:lnTo>
                  <a:pt x="1058" y="556"/>
                </a:lnTo>
                <a:lnTo>
                  <a:pt x="1058" y="0"/>
                </a:lnTo>
                <a:lnTo>
                  <a:pt x="0" y="0"/>
                </a:lnTo>
                <a:lnTo>
                  <a:pt x="0" y="556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08" name="Rectangle 79"/>
          <p:cNvSpPr>
            <a:spLocks noChangeArrowheads="1"/>
          </p:cNvSpPr>
          <p:nvPr/>
        </p:nvSpPr>
        <p:spPr bwMode="auto">
          <a:xfrm>
            <a:off x="6535738" y="2141538"/>
            <a:ext cx="1435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The workforce is actively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engaged in driving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continuous improvement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In 5S scores  </a:t>
            </a:r>
          </a:p>
        </p:txBody>
      </p:sp>
      <p:sp>
        <p:nvSpPr>
          <p:cNvPr id="48209" name="Freeform 80"/>
          <p:cNvSpPr>
            <a:spLocks/>
          </p:cNvSpPr>
          <p:nvPr/>
        </p:nvSpPr>
        <p:spPr bwMode="auto">
          <a:xfrm>
            <a:off x="327025" y="3019425"/>
            <a:ext cx="1085850" cy="814388"/>
          </a:xfrm>
          <a:custGeom>
            <a:avLst/>
            <a:gdLst>
              <a:gd name="T0" fmla="*/ 0 w 684"/>
              <a:gd name="T1" fmla="*/ 1190709800 h 556"/>
              <a:gd name="T2" fmla="*/ 1721267692 w 684"/>
              <a:gd name="T3" fmla="*/ 1190709800 h 556"/>
              <a:gd name="T4" fmla="*/ 1721267692 w 684"/>
              <a:gd name="T5" fmla="*/ 0 h 556"/>
              <a:gd name="T6" fmla="*/ 0 w 684"/>
              <a:gd name="T7" fmla="*/ 0 h 556"/>
              <a:gd name="T8" fmla="*/ 0 w 684"/>
              <a:gd name="T9" fmla="*/ 1190709800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556"/>
              <a:gd name="T17" fmla="*/ 684 w 684"/>
              <a:gd name="T18" fmla="*/ 556 h 5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556">
                <a:moveTo>
                  <a:pt x="0" y="555"/>
                </a:moveTo>
                <a:lnTo>
                  <a:pt x="683" y="555"/>
                </a:lnTo>
                <a:lnTo>
                  <a:pt x="683" y="0"/>
                </a:lnTo>
                <a:lnTo>
                  <a:pt x="0" y="0"/>
                </a:lnTo>
                <a:lnTo>
                  <a:pt x="0" y="55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10" name="Rectangle 81"/>
          <p:cNvSpPr>
            <a:spLocks noChangeArrowheads="1"/>
          </p:cNvSpPr>
          <p:nvPr/>
        </p:nvSpPr>
        <p:spPr bwMode="auto">
          <a:xfrm>
            <a:off x="534988" y="3121025"/>
            <a:ext cx="657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LEVEL</a:t>
            </a:r>
          </a:p>
        </p:txBody>
      </p:sp>
      <p:sp>
        <p:nvSpPr>
          <p:cNvPr id="48211" name="Rectangle 82"/>
          <p:cNvSpPr>
            <a:spLocks noChangeArrowheads="1"/>
          </p:cNvSpPr>
          <p:nvPr/>
        </p:nvSpPr>
        <p:spPr bwMode="auto">
          <a:xfrm>
            <a:off x="711200" y="3279775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 3</a:t>
            </a:r>
          </a:p>
        </p:txBody>
      </p:sp>
      <p:sp>
        <p:nvSpPr>
          <p:cNvPr id="48212" name="Rectangle 83"/>
          <p:cNvSpPr>
            <a:spLocks noChangeArrowheads="1"/>
          </p:cNvSpPr>
          <p:nvPr/>
        </p:nvSpPr>
        <p:spPr bwMode="auto">
          <a:xfrm>
            <a:off x="304800" y="3440113"/>
            <a:ext cx="1104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Make it visual</a:t>
            </a:r>
          </a:p>
        </p:txBody>
      </p:sp>
      <p:sp>
        <p:nvSpPr>
          <p:cNvPr id="48213" name="Freeform 84"/>
          <p:cNvSpPr>
            <a:spLocks/>
          </p:cNvSpPr>
          <p:nvPr/>
        </p:nvSpPr>
        <p:spPr bwMode="auto">
          <a:xfrm>
            <a:off x="1422400" y="3019425"/>
            <a:ext cx="1085850" cy="814388"/>
          </a:xfrm>
          <a:custGeom>
            <a:avLst/>
            <a:gdLst>
              <a:gd name="T0" fmla="*/ 0 w 684"/>
              <a:gd name="T1" fmla="*/ 1190709800 h 556"/>
              <a:gd name="T2" fmla="*/ 1721267692 w 684"/>
              <a:gd name="T3" fmla="*/ 1190709800 h 556"/>
              <a:gd name="T4" fmla="*/ 1721267692 w 684"/>
              <a:gd name="T5" fmla="*/ 0 h 556"/>
              <a:gd name="T6" fmla="*/ 0 w 684"/>
              <a:gd name="T7" fmla="*/ 0 h 556"/>
              <a:gd name="T8" fmla="*/ 0 w 684"/>
              <a:gd name="T9" fmla="*/ 1190709800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556"/>
              <a:gd name="T17" fmla="*/ 684 w 684"/>
              <a:gd name="T18" fmla="*/ 556 h 5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556">
                <a:moveTo>
                  <a:pt x="0" y="555"/>
                </a:moveTo>
                <a:lnTo>
                  <a:pt x="683" y="555"/>
                </a:lnTo>
                <a:lnTo>
                  <a:pt x="683" y="0"/>
                </a:lnTo>
                <a:lnTo>
                  <a:pt x="0" y="0"/>
                </a:lnTo>
                <a:lnTo>
                  <a:pt x="0" y="55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14" name="Rectangle 85"/>
          <p:cNvSpPr>
            <a:spLocks noChangeArrowheads="1"/>
          </p:cNvSpPr>
          <p:nvPr/>
        </p:nvSpPr>
        <p:spPr bwMode="auto">
          <a:xfrm>
            <a:off x="1398588" y="2963863"/>
            <a:ext cx="1187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Unnecessary items </a:t>
            </a:r>
          </a:p>
        </p:txBody>
      </p:sp>
      <p:sp>
        <p:nvSpPr>
          <p:cNvPr id="48215" name="Rectangle 86"/>
          <p:cNvSpPr>
            <a:spLocks noChangeArrowheads="1"/>
          </p:cNvSpPr>
          <p:nvPr/>
        </p:nvSpPr>
        <p:spPr bwMode="auto">
          <a:xfrm>
            <a:off x="1398588" y="3079750"/>
            <a:ext cx="749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have been </a:t>
            </a:r>
          </a:p>
        </p:txBody>
      </p:sp>
      <p:sp>
        <p:nvSpPr>
          <p:cNvPr id="48216" name="Rectangle 87"/>
          <p:cNvSpPr>
            <a:spLocks noChangeArrowheads="1"/>
          </p:cNvSpPr>
          <p:nvPr/>
        </p:nvSpPr>
        <p:spPr bwMode="auto">
          <a:xfrm>
            <a:off x="1398588" y="3194050"/>
            <a:ext cx="1111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removed from the </a:t>
            </a:r>
          </a:p>
        </p:txBody>
      </p:sp>
      <p:sp>
        <p:nvSpPr>
          <p:cNvPr id="48217" name="Rectangle 88"/>
          <p:cNvSpPr>
            <a:spLocks noChangeArrowheads="1"/>
          </p:cNvSpPr>
          <p:nvPr/>
        </p:nvSpPr>
        <p:spPr bwMode="auto">
          <a:xfrm>
            <a:off x="1398588" y="3308350"/>
            <a:ext cx="730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workplace.</a:t>
            </a:r>
          </a:p>
        </p:txBody>
      </p:sp>
      <p:sp>
        <p:nvSpPr>
          <p:cNvPr id="48218" name="Freeform 89"/>
          <p:cNvSpPr>
            <a:spLocks/>
          </p:cNvSpPr>
          <p:nvPr/>
        </p:nvSpPr>
        <p:spPr bwMode="auto">
          <a:xfrm>
            <a:off x="2516188" y="3019425"/>
            <a:ext cx="1370012" cy="814388"/>
          </a:xfrm>
          <a:custGeom>
            <a:avLst/>
            <a:gdLst>
              <a:gd name="T0" fmla="*/ 0 w 863"/>
              <a:gd name="T1" fmla="*/ 1190709800 h 556"/>
              <a:gd name="T2" fmla="*/ 2147483647 w 863"/>
              <a:gd name="T3" fmla="*/ 1190709800 h 556"/>
              <a:gd name="T4" fmla="*/ 2147483647 w 863"/>
              <a:gd name="T5" fmla="*/ 0 h 556"/>
              <a:gd name="T6" fmla="*/ 0 w 863"/>
              <a:gd name="T7" fmla="*/ 0 h 556"/>
              <a:gd name="T8" fmla="*/ 0 w 863"/>
              <a:gd name="T9" fmla="*/ 1190709800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3"/>
              <a:gd name="T16" fmla="*/ 0 h 556"/>
              <a:gd name="T17" fmla="*/ 863 w 863"/>
              <a:gd name="T18" fmla="*/ 556 h 5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3" h="556">
                <a:moveTo>
                  <a:pt x="0" y="555"/>
                </a:moveTo>
                <a:lnTo>
                  <a:pt x="862" y="555"/>
                </a:lnTo>
                <a:lnTo>
                  <a:pt x="862" y="0"/>
                </a:lnTo>
                <a:lnTo>
                  <a:pt x="0" y="0"/>
                </a:lnTo>
                <a:lnTo>
                  <a:pt x="0" y="55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19" name="Rectangle 90"/>
          <p:cNvSpPr>
            <a:spLocks noChangeArrowheads="1"/>
          </p:cNvSpPr>
          <p:nvPr/>
        </p:nvSpPr>
        <p:spPr bwMode="auto">
          <a:xfrm>
            <a:off x="2493963" y="2963863"/>
            <a:ext cx="147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Designated locations are </a:t>
            </a:r>
          </a:p>
        </p:txBody>
      </p:sp>
      <p:sp>
        <p:nvSpPr>
          <p:cNvPr id="48220" name="Rectangle 91"/>
          <p:cNvSpPr>
            <a:spLocks noChangeArrowheads="1"/>
          </p:cNvSpPr>
          <p:nvPr/>
        </p:nvSpPr>
        <p:spPr bwMode="auto">
          <a:xfrm>
            <a:off x="2493963" y="3079750"/>
            <a:ext cx="1035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marked to make </a:t>
            </a:r>
          </a:p>
        </p:txBody>
      </p:sp>
      <p:sp>
        <p:nvSpPr>
          <p:cNvPr id="48221" name="Rectangle 92"/>
          <p:cNvSpPr>
            <a:spLocks noChangeArrowheads="1"/>
          </p:cNvSpPr>
          <p:nvPr/>
        </p:nvSpPr>
        <p:spPr bwMode="auto">
          <a:xfrm>
            <a:off x="2493963" y="3194050"/>
            <a:ext cx="1130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organization more </a:t>
            </a:r>
          </a:p>
        </p:txBody>
      </p:sp>
      <p:sp>
        <p:nvSpPr>
          <p:cNvPr id="48222" name="Rectangle 93"/>
          <p:cNvSpPr>
            <a:spLocks noChangeArrowheads="1"/>
          </p:cNvSpPr>
          <p:nvPr/>
        </p:nvSpPr>
        <p:spPr bwMode="auto">
          <a:xfrm>
            <a:off x="2493963" y="330835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visible.</a:t>
            </a:r>
          </a:p>
        </p:txBody>
      </p:sp>
      <p:sp>
        <p:nvSpPr>
          <p:cNvPr id="48223" name="Freeform 94"/>
          <p:cNvSpPr>
            <a:spLocks/>
          </p:cNvSpPr>
          <p:nvPr/>
        </p:nvSpPr>
        <p:spPr bwMode="auto">
          <a:xfrm>
            <a:off x="3895725" y="3019425"/>
            <a:ext cx="1190625" cy="814388"/>
          </a:xfrm>
          <a:custGeom>
            <a:avLst/>
            <a:gdLst>
              <a:gd name="T0" fmla="*/ 0 w 750"/>
              <a:gd name="T1" fmla="*/ 1190709800 h 556"/>
              <a:gd name="T2" fmla="*/ 1887598004 w 750"/>
              <a:gd name="T3" fmla="*/ 1190709800 h 556"/>
              <a:gd name="T4" fmla="*/ 1887598004 w 750"/>
              <a:gd name="T5" fmla="*/ 0 h 556"/>
              <a:gd name="T6" fmla="*/ 0 w 750"/>
              <a:gd name="T7" fmla="*/ 0 h 556"/>
              <a:gd name="T8" fmla="*/ 0 w 750"/>
              <a:gd name="T9" fmla="*/ 1190709800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0"/>
              <a:gd name="T16" fmla="*/ 0 h 556"/>
              <a:gd name="T17" fmla="*/ 750 w 750"/>
              <a:gd name="T18" fmla="*/ 556 h 5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0" h="556">
                <a:moveTo>
                  <a:pt x="0" y="555"/>
                </a:moveTo>
                <a:lnTo>
                  <a:pt x="749" y="555"/>
                </a:lnTo>
                <a:lnTo>
                  <a:pt x="749" y="0"/>
                </a:lnTo>
                <a:lnTo>
                  <a:pt x="0" y="0"/>
                </a:lnTo>
                <a:lnTo>
                  <a:pt x="0" y="55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24" name="Rectangle 95"/>
          <p:cNvSpPr>
            <a:spLocks noChangeArrowheads="1"/>
          </p:cNvSpPr>
          <p:nvPr/>
        </p:nvSpPr>
        <p:spPr bwMode="auto">
          <a:xfrm>
            <a:off x="3871913" y="2963863"/>
            <a:ext cx="111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Work/break areas </a:t>
            </a:r>
          </a:p>
        </p:txBody>
      </p:sp>
      <p:sp>
        <p:nvSpPr>
          <p:cNvPr id="48225" name="Rectangle 96"/>
          <p:cNvSpPr>
            <a:spLocks noChangeArrowheads="1"/>
          </p:cNvSpPr>
          <p:nvPr/>
        </p:nvSpPr>
        <p:spPr bwMode="auto">
          <a:xfrm>
            <a:off x="3871913" y="3079750"/>
            <a:ext cx="1162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and machinery are </a:t>
            </a:r>
          </a:p>
        </p:txBody>
      </p:sp>
      <p:sp>
        <p:nvSpPr>
          <p:cNvPr id="48226" name="Rectangle 97"/>
          <p:cNvSpPr>
            <a:spLocks noChangeArrowheads="1"/>
          </p:cNvSpPr>
          <p:nvPr/>
        </p:nvSpPr>
        <p:spPr bwMode="auto">
          <a:xfrm>
            <a:off x="3871913" y="3194050"/>
            <a:ext cx="1136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cleaned on a daily </a:t>
            </a:r>
          </a:p>
        </p:txBody>
      </p:sp>
      <p:sp>
        <p:nvSpPr>
          <p:cNvPr id="48227" name="Rectangle 98"/>
          <p:cNvSpPr>
            <a:spLocks noChangeArrowheads="1"/>
          </p:cNvSpPr>
          <p:nvPr/>
        </p:nvSpPr>
        <p:spPr bwMode="auto">
          <a:xfrm>
            <a:off x="3871913" y="3308350"/>
            <a:ext cx="1289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basis. Visual controls </a:t>
            </a:r>
          </a:p>
        </p:txBody>
      </p:sp>
      <p:sp>
        <p:nvSpPr>
          <p:cNvPr id="48228" name="Rectangle 99"/>
          <p:cNvSpPr>
            <a:spLocks noChangeArrowheads="1"/>
          </p:cNvSpPr>
          <p:nvPr/>
        </p:nvSpPr>
        <p:spPr bwMode="auto">
          <a:xfrm>
            <a:off x="3871913" y="3424238"/>
            <a:ext cx="749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have been </a:t>
            </a:r>
          </a:p>
        </p:txBody>
      </p:sp>
      <p:sp>
        <p:nvSpPr>
          <p:cNvPr id="48229" name="Rectangle 100"/>
          <p:cNvSpPr>
            <a:spLocks noChangeArrowheads="1"/>
          </p:cNvSpPr>
          <p:nvPr/>
        </p:nvSpPr>
        <p:spPr bwMode="auto">
          <a:xfrm>
            <a:off x="3871913" y="3538538"/>
            <a:ext cx="101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established and </a:t>
            </a:r>
          </a:p>
        </p:txBody>
      </p:sp>
      <p:sp>
        <p:nvSpPr>
          <p:cNvPr id="48230" name="Rectangle 101"/>
          <p:cNvSpPr>
            <a:spLocks noChangeArrowheads="1"/>
          </p:cNvSpPr>
          <p:nvPr/>
        </p:nvSpPr>
        <p:spPr bwMode="auto">
          <a:xfrm>
            <a:off x="3871913" y="3652838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marked.</a:t>
            </a:r>
          </a:p>
        </p:txBody>
      </p:sp>
      <p:sp>
        <p:nvSpPr>
          <p:cNvPr id="48231" name="Freeform 102"/>
          <p:cNvSpPr>
            <a:spLocks/>
          </p:cNvSpPr>
          <p:nvPr/>
        </p:nvSpPr>
        <p:spPr bwMode="auto">
          <a:xfrm>
            <a:off x="5094288" y="3019425"/>
            <a:ext cx="1457325" cy="814388"/>
          </a:xfrm>
          <a:custGeom>
            <a:avLst/>
            <a:gdLst>
              <a:gd name="T0" fmla="*/ 0 w 918"/>
              <a:gd name="T1" fmla="*/ 1190709800 h 556"/>
              <a:gd name="T2" fmla="*/ 2147483647 w 918"/>
              <a:gd name="T3" fmla="*/ 1190709800 h 556"/>
              <a:gd name="T4" fmla="*/ 2147483647 w 918"/>
              <a:gd name="T5" fmla="*/ 0 h 556"/>
              <a:gd name="T6" fmla="*/ 0 w 918"/>
              <a:gd name="T7" fmla="*/ 0 h 556"/>
              <a:gd name="T8" fmla="*/ 0 w 918"/>
              <a:gd name="T9" fmla="*/ 1190709800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8"/>
              <a:gd name="T16" fmla="*/ 0 h 556"/>
              <a:gd name="T17" fmla="*/ 918 w 918"/>
              <a:gd name="T18" fmla="*/ 556 h 5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8" h="556">
                <a:moveTo>
                  <a:pt x="0" y="555"/>
                </a:moveTo>
                <a:lnTo>
                  <a:pt x="917" y="555"/>
                </a:lnTo>
                <a:lnTo>
                  <a:pt x="917" y="0"/>
                </a:lnTo>
                <a:lnTo>
                  <a:pt x="0" y="0"/>
                </a:lnTo>
                <a:lnTo>
                  <a:pt x="0" y="55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32" name="Rectangle 103"/>
          <p:cNvSpPr>
            <a:spLocks noChangeArrowheads="1"/>
          </p:cNvSpPr>
          <p:nvPr/>
        </p:nvSpPr>
        <p:spPr bwMode="auto">
          <a:xfrm>
            <a:off x="5072063" y="2963863"/>
            <a:ext cx="1525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Visual control and standard work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is in place and proven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out</a:t>
            </a:r>
          </a:p>
        </p:txBody>
      </p:sp>
      <p:sp>
        <p:nvSpPr>
          <p:cNvPr id="48233" name="Freeform 104"/>
          <p:cNvSpPr>
            <a:spLocks/>
          </p:cNvSpPr>
          <p:nvPr/>
        </p:nvSpPr>
        <p:spPr bwMode="auto">
          <a:xfrm>
            <a:off x="6559550" y="3019425"/>
            <a:ext cx="1681163" cy="814388"/>
          </a:xfrm>
          <a:custGeom>
            <a:avLst/>
            <a:gdLst>
              <a:gd name="T0" fmla="*/ 0 w 1059"/>
              <a:gd name="T1" fmla="*/ 1190709800 h 556"/>
              <a:gd name="T2" fmla="*/ 2147483647 w 1059"/>
              <a:gd name="T3" fmla="*/ 1190709800 h 556"/>
              <a:gd name="T4" fmla="*/ 2147483647 w 1059"/>
              <a:gd name="T5" fmla="*/ 0 h 556"/>
              <a:gd name="T6" fmla="*/ 0 w 1059"/>
              <a:gd name="T7" fmla="*/ 0 h 556"/>
              <a:gd name="T8" fmla="*/ 0 w 1059"/>
              <a:gd name="T9" fmla="*/ 1190709800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9"/>
              <a:gd name="T16" fmla="*/ 0 h 556"/>
              <a:gd name="T17" fmla="*/ 1059 w 1059"/>
              <a:gd name="T18" fmla="*/ 556 h 5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9" h="556">
                <a:moveTo>
                  <a:pt x="0" y="555"/>
                </a:moveTo>
                <a:lnTo>
                  <a:pt x="1058" y="555"/>
                </a:lnTo>
                <a:lnTo>
                  <a:pt x="1058" y="0"/>
                </a:lnTo>
                <a:lnTo>
                  <a:pt x="0" y="0"/>
                </a:lnTo>
                <a:lnTo>
                  <a:pt x="0" y="555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34" name="Rectangle 105"/>
          <p:cNvSpPr>
            <a:spLocks noChangeArrowheads="1"/>
          </p:cNvSpPr>
          <p:nvPr/>
        </p:nvSpPr>
        <p:spPr bwMode="auto">
          <a:xfrm>
            <a:off x="6535738" y="2963863"/>
            <a:ext cx="1619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Weekly 5S reviews are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conducted reliably by the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plant manager and others. 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Feedback Is being acted on </a:t>
            </a:r>
          </a:p>
        </p:txBody>
      </p:sp>
      <p:sp>
        <p:nvSpPr>
          <p:cNvPr id="48235" name="Freeform 106"/>
          <p:cNvSpPr>
            <a:spLocks/>
          </p:cNvSpPr>
          <p:nvPr/>
        </p:nvSpPr>
        <p:spPr bwMode="auto">
          <a:xfrm>
            <a:off x="327025" y="3841750"/>
            <a:ext cx="1085850" cy="804863"/>
          </a:xfrm>
          <a:custGeom>
            <a:avLst/>
            <a:gdLst>
              <a:gd name="T0" fmla="*/ 0 w 684"/>
              <a:gd name="T1" fmla="*/ 1175685179 h 550"/>
              <a:gd name="T2" fmla="*/ 1721267692 w 684"/>
              <a:gd name="T3" fmla="*/ 1175685179 h 550"/>
              <a:gd name="T4" fmla="*/ 1721267692 w 684"/>
              <a:gd name="T5" fmla="*/ 0 h 550"/>
              <a:gd name="T6" fmla="*/ 0 w 684"/>
              <a:gd name="T7" fmla="*/ 0 h 550"/>
              <a:gd name="T8" fmla="*/ 0 w 684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550"/>
              <a:gd name="T17" fmla="*/ 684 w 684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550">
                <a:moveTo>
                  <a:pt x="0" y="549"/>
                </a:moveTo>
                <a:lnTo>
                  <a:pt x="683" y="549"/>
                </a:lnTo>
                <a:lnTo>
                  <a:pt x="683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36" name="Rectangle 107"/>
          <p:cNvSpPr>
            <a:spLocks noChangeArrowheads="1"/>
          </p:cNvSpPr>
          <p:nvPr/>
        </p:nvSpPr>
        <p:spPr bwMode="auto">
          <a:xfrm>
            <a:off x="534988" y="3946525"/>
            <a:ext cx="657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LEVEL</a:t>
            </a:r>
          </a:p>
        </p:txBody>
      </p:sp>
      <p:sp>
        <p:nvSpPr>
          <p:cNvPr id="48237" name="Rectangle 108"/>
          <p:cNvSpPr>
            <a:spLocks noChangeArrowheads="1"/>
          </p:cNvSpPr>
          <p:nvPr/>
        </p:nvSpPr>
        <p:spPr bwMode="auto">
          <a:xfrm>
            <a:off x="711200" y="410210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 2</a:t>
            </a:r>
          </a:p>
        </p:txBody>
      </p:sp>
      <p:sp>
        <p:nvSpPr>
          <p:cNvPr id="48238" name="Rectangle 109"/>
          <p:cNvSpPr>
            <a:spLocks noChangeArrowheads="1"/>
          </p:cNvSpPr>
          <p:nvPr/>
        </p:nvSpPr>
        <p:spPr bwMode="auto">
          <a:xfrm>
            <a:off x="457200" y="4262438"/>
            <a:ext cx="852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Focus on </a:t>
            </a:r>
          </a:p>
        </p:txBody>
      </p:sp>
      <p:sp>
        <p:nvSpPr>
          <p:cNvPr id="48239" name="Rectangle 110"/>
          <p:cNvSpPr>
            <a:spLocks noChangeArrowheads="1"/>
          </p:cNvSpPr>
          <p:nvPr/>
        </p:nvSpPr>
        <p:spPr bwMode="auto">
          <a:xfrm>
            <a:off x="546100" y="441960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Basics</a:t>
            </a:r>
          </a:p>
        </p:txBody>
      </p:sp>
      <p:sp>
        <p:nvSpPr>
          <p:cNvPr id="48240" name="Freeform 111"/>
          <p:cNvSpPr>
            <a:spLocks/>
          </p:cNvSpPr>
          <p:nvPr/>
        </p:nvSpPr>
        <p:spPr bwMode="auto">
          <a:xfrm>
            <a:off x="1422400" y="3841750"/>
            <a:ext cx="1085850" cy="804863"/>
          </a:xfrm>
          <a:custGeom>
            <a:avLst/>
            <a:gdLst>
              <a:gd name="T0" fmla="*/ 0 w 684"/>
              <a:gd name="T1" fmla="*/ 1175685179 h 550"/>
              <a:gd name="T2" fmla="*/ 1721267692 w 684"/>
              <a:gd name="T3" fmla="*/ 1175685179 h 550"/>
              <a:gd name="T4" fmla="*/ 1721267692 w 684"/>
              <a:gd name="T5" fmla="*/ 0 h 550"/>
              <a:gd name="T6" fmla="*/ 0 w 684"/>
              <a:gd name="T7" fmla="*/ 0 h 550"/>
              <a:gd name="T8" fmla="*/ 0 w 684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550"/>
              <a:gd name="T17" fmla="*/ 684 w 684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550">
                <a:moveTo>
                  <a:pt x="0" y="549"/>
                </a:moveTo>
                <a:lnTo>
                  <a:pt x="683" y="549"/>
                </a:lnTo>
                <a:lnTo>
                  <a:pt x="683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41" name="Rectangle 112"/>
          <p:cNvSpPr>
            <a:spLocks noChangeArrowheads="1"/>
          </p:cNvSpPr>
          <p:nvPr/>
        </p:nvSpPr>
        <p:spPr bwMode="auto">
          <a:xfrm>
            <a:off x="1398588" y="3786188"/>
            <a:ext cx="977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Necessary and </a:t>
            </a:r>
          </a:p>
        </p:txBody>
      </p:sp>
      <p:sp>
        <p:nvSpPr>
          <p:cNvPr id="48242" name="Rectangle 113"/>
          <p:cNvSpPr>
            <a:spLocks noChangeArrowheads="1"/>
          </p:cNvSpPr>
          <p:nvPr/>
        </p:nvSpPr>
        <p:spPr bwMode="auto">
          <a:xfrm>
            <a:off x="1398588" y="3902075"/>
            <a:ext cx="116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unnecessary items </a:t>
            </a:r>
          </a:p>
        </p:txBody>
      </p:sp>
      <p:sp>
        <p:nvSpPr>
          <p:cNvPr id="48243" name="Rectangle 114"/>
          <p:cNvSpPr>
            <a:spLocks noChangeArrowheads="1"/>
          </p:cNvSpPr>
          <p:nvPr/>
        </p:nvSpPr>
        <p:spPr bwMode="auto">
          <a:xfrm>
            <a:off x="1398588" y="4017963"/>
            <a:ext cx="920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are separated.</a:t>
            </a:r>
          </a:p>
        </p:txBody>
      </p:sp>
      <p:sp>
        <p:nvSpPr>
          <p:cNvPr id="48244" name="Freeform 115"/>
          <p:cNvSpPr>
            <a:spLocks/>
          </p:cNvSpPr>
          <p:nvPr/>
        </p:nvSpPr>
        <p:spPr bwMode="auto">
          <a:xfrm>
            <a:off x="2516188" y="3841750"/>
            <a:ext cx="1370012" cy="804863"/>
          </a:xfrm>
          <a:custGeom>
            <a:avLst/>
            <a:gdLst>
              <a:gd name="T0" fmla="*/ 0 w 863"/>
              <a:gd name="T1" fmla="*/ 1175685179 h 550"/>
              <a:gd name="T2" fmla="*/ 2147483647 w 863"/>
              <a:gd name="T3" fmla="*/ 1175685179 h 550"/>
              <a:gd name="T4" fmla="*/ 2147483647 w 863"/>
              <a:gd name="T5" fmla="*/ 0 h 550"/>
              <a:gd name="T6" fmla="*/ 0 w 863"/>
              <a:gd name="T7" fmla="*/ 0 h 550"/>
              <a:gd name="T8" fmla="*/ 0 w 863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3"/>
              <a:gd name="T16" fmla="*/ 0 h 550"/>
              <a:gd name="T17" fmla="*/ 863 w 863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3" h="550">
                <a:moveTo>
                  <a:pt x="0" y="549"/>
                </a:moveTo>
                <a:lnTo>
                  <a:pt x="862" y="549"/>
                </a:lnTo>
                <a:lnTo>
                  <a:pt x="862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45" name="Rectangle 116"/>
          <p:cNvSpPr>
            <a:spLocks noChangeArrowheads="1"/>
          </p:cNvSpPr>
          <p:nvPr/>
        </p:nvSpPr>
        <p:spPr bwMode="auto">
          <a:xfrm>
            <a:off x="2493963" y="3786188"/>
            <a:ext cx="1308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 designated location </a:t>
            </a:r>
          </a:p>
        </p:txBody>
      </p:sp>
      <p:sp>
        <p:nvSpPr>
          <p:cNvPr id="48246" name="Rectangle 117"/>
          <p:cNvSpPr>
            <a:spLocks noChangeArrowheads="1"/>
          </p:cNvSpPr>
          <p:nvPr/>
        </p:nvSpPr>
        <p:spPr bwMode="auto">
          <a:xfrm>
            <a:off x="2493963" y="3902075"/>
            <a:ext cx="1460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has been established for </a:t>
            </a:r>
          </a:p>
        </p:txBody>
      </p:sp>
      <p:sp>
        <p:nvSpPr>
          <p:cNvPr id="48247" name="Rectangle 118"/>
          <p:cNvSpPr>
            <a:spLocks noChangeArrowheads="1"/>
          </p:cNvSpPr>
          <p:nvPr/>
        </p:nvSpPr>
        <p:spPr bwMode="auto">
          <a:xfrm>
            <a:off x="2493963" y="4017963"/>
            <a:ext cx="488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items.</a:t>
            </a:r>
          </a:p>
        </p:txBody>
      </p:sp>
      <p:sp>
        <p:nvSpPr>
          <p:cNvPr id="48248" name="Freeform 119"/>
          <p:cNvSpPr>
            <a:spLocks/>
          </p:cNvSpPr>
          <p:nvPr/>
        </p:nvSpPr>
        <p:spPr bwMode="auto">
          <a:xfrm>
            <a:off x="3895725" y="3841750"/>
            <a:ext cx="1190625" cy="804863"/>
          </a:xfrm>
          <a:custGeom>
            <a:avLst/>
            <a:gdLst>
              <a:gd name="T0" fmla="*/ 0 w 750"/>
              <a:gd name="T1" fmla="*/ 1175685179 h 550"/>
              <a:gd name="T2" fmla="*/ 1887598004 w 750"/>
              <a:gd name="T3" fmla="*/ 1175685179 h 550"/>
              <a:gd name="T4" fmla="*/ 1887598004 w 750"/>
              <a:gd name="T5" fmla="*/ 0 h 550"/>
              <a:gd name="T6" fmla="*/ 0 w 750"/>
              <a:gd name="T7" fmla="*/ 0 h 550"/>
              <a:gd name="T8" fmla="*/ 0 w 750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0"/>
              <a:gd name="T16" fmla="*/ 0 h 550"/>
              <a:gd name="T17" fmla="*/ 750 w 750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0" h="550">
                <a:moveTo>
                  <a:pt x="0" y="549"/>
                </a:moveTo>
                <a:lnTo>
                  <a:pt x="749" y="549"/>
                </a:lnTo>
                <a:lnTo>
                  <a:pt x="749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49" name="Rectangle 120"/>
          <p:cNvSpPr>
            <a:spLocks noChangeArrowheads="1"/>
          </p:cNvSpPr>
          <p:nvPr/>
        </p:nvSpPr>
        <p:spPr bwMode="auto">
          <a:xfrm>
            <a:off x="3871913" y="3786188"/>
            <a:ext cx="117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Work/breaks areas </a:t>
            </a:r>
          </a:p>
        </p:txBody>
      </p:sp>
      <p:sp>
        <p:nvSpPr>
          <p:cNvPr id="48250" name="Rectangle 121"/>
          <p:cNvSpPr>
            <a:spLocks noChangeArrowheads="1"/>
          </p:cNvSpPr>
          <p:nvPr/>
        </p:nvSpPr>
        <p:spPr bwMode="auto">
          <a:xfrm>
            <a:off x="3871913" y="3902075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are cleaned on a </a:t>
            </a:r>
          </a:p>
        </p:txBody>
      </p:sp>
      <p:sp>
        <p:nvSpPr>
          <p:cNvPr id="48251" name="Rectangle 122"/>
          <p:cNvSpPr>
            <a:spLocks noChangeArrowheads="1"/>
          </p:cNvSpPr>
          <p:nvPr/>
        </p:nvSpPr>
        <p:spPr bwMode="auto">
          <a:xfrm>
            <a:off x="3871913" y="4017963"/>
            <a:ext cx="1123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regular scheduled </a:t>
            </a:r>
          </a:p>
        </p:txBody>
      </p:sp>
      <p:sp>
        <p:nvSpPr>
          <p:cNvPr id="48252" name="Rectangle 123"/>
          <p:cNvSpPr>
            <a:spLocks noChangeArrowheads="1"/>
          </p:cNvSpPr>
          <p:nvPr/>
        </p:nvSpPr>
        <p:spPr bwMode="auto">
          <a:xfrm>
            <a:off x="3871913" y="4130675"/>
            <a:ext cx="1181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basis. Key Items to </a:t>
            </a:r>
          </a:p>
        </p:txBody>
      </p:sp>
      <p:sp>
        <p:nvSpPr>
          <p:cNvPr id="48253" name="Rectangle 124"/>
          <p:cNvSpPr>
            <a:spLocks noChangeArrowheads="1"/>
          </p:cNvSpPr>
          <p:nvPr/>
        </p:nvSpPr>
        <p:spPr bwMode="auto">
          <a:xfrm>
            <a:off x="3871913" y="4246563"/>
            <a:ext cx="1079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check have been </a:t>
            </a:r>
          </a:p>
        </p:txBody>
      </p:sp>
      <p:sp>
        <p:nvSpPr>
          <p:cNvPr id="48254" name="Rectangle 125"/>
          <p:cNvSpPr>
            <a:spLocks noChangeArrowheads="1"/>
          </p:cNvSpPr>
          <p:nvPr/>
        </p:nvSpPr>
        <p:spPr bwMode="auto">
          <a:xfrm>
            <a:off x="3871913" y="4360863"/>
            <a:ext cx="67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identified.</a:t>
            </a:r>
          </a:p>
        </p:txBody>
      </p:sp>
      <p:sp>
        <p:nvSpPr>
          <p:cNvPr id="48255" name="Freeform 126"/>
          <p:cNvSpPr>
            <a:spLocks/>
          </p:cNvSpPr>
          <p:nvPr/>
        </p:nvSpPr>
        <p:spPr bwMode="auto">
          <a:xfrm>
            <a:off x="5094288" y="3841750"/>
            <a:ext cx="1457325" cy="804863"/>
          </a:xfrm>
          <a:custGeom>
            <a:avLst/>
            <a:gdLst>
              <a:gd name="T0" fmla="*/ 0 w 918"/>
              <a:gd name="T1" fmla="*/ 1175685179 h 550"/>
              <a:gd name="T2" fmla="*/ 2147483647 w 918"/>
              <a:gd name="T3" fmla="*/ 1175685179 h 550"/>
              <a:gd name="T4" fmla="*/ 2147483647 w 918"/>
              <a:gd name="T5" fmla="*/ 0 h 550"/>
              <a:gd name="T6" fmla="*/ 0 w 918"/>
              <a:gd name="T7" fmla="*/ 0 h 550"/>
              <a:gd name="T8" fmla="*/ 0 w 918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8"/>
              <a:gd name="T16" fmla="*/ 0 h 550"/>
              <a:gd name="T17" fmla="*/ 918 w 918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8" h="550">
                <a:moveTo>
                  <a:pt x="0" y="549"/>
                </a:moveTo>
                <a:lnTo>
                  <a:pt x="917" y="549"/>
                </a:lnTo>
                <a:lnTo>
                  <a:pt x="917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56" name="Rectangle 127"/>
          <p:cNvSpPr>
            <a:spLocks noChangeArrowheads="1"/>
          </p:cNvSpPr>
          <p:nvPr/>
        </p:nvSpPr>
        <p:spPr bwMode="auto">
          <a:xfrm>
            <a:off x="5072063" y="3786188"/>
            <a:ext cx="1162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Methods are being </a:t>
            </a:r>
          </a:p>
        </p:txBody>
      </p:sp>
      <p:sp>
        <p:nvSpPr>
          <p:cNvPr id="48257" name="Rectangle 128"/>
          <p:cNvSpPr>
            <a:spLocks noChangeArrowheads="1"/>
          </p:cNvSpPr>
          <p:nvPr/>
        </p:nvSpPr>
        <p:spPr bwMode="auto">
          <a:xfrm>
            <a:off x="5072063" y="3902075"/>
            <a:ext cx="1339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improved but changes </a:t>
            </a:r>
          </a:p>
        </p:txBody>
      </p:sp>
      <p:sp>
        <p:nvSpPr>
          <p:cNvPr id="48258" name="Rectangle 129"/>
          <p:cNvSpPr>
            <a:spLocks noChangeArrowheads="1"/>
          </p:cNvSpPr>
          <p:nvPr/>
        </p:nvSpPr>
        <p:spPr bwMode="auto">
          <a:xfrm>
            <a:off x="5072063" y="4017963"/>
            <a:ext cx="1530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haven‘t been documented.</a:t>
            </a:r>
          </a:p>
        </p:txBody>
      </p:sp>
      <p:sp>
        <p:nvSpPr>
          <p:cNvPr id="48259" name="Freeform 130"/>
          <p:cNvSpPr>
            <a:spLocks/>
          </p:cNvSpPr>
          <p:nvPr/>
        </p:nvSpPr>
        <p:spPr bwMode="auto">
          <a:xfrm>
            <a:off x="6559550" y="3841750"/>
            <a:ext cx="1681163" cy="804863"/>
          </a:xfrm>
          <a:custGeom>
            <a:avLst/>
            <a:gdLst>
              <a:gd name="T0" fmla="*/ 0 w 1059"/>
              <a:gd name="T1" fmla="*/ 1175685179 h 550"/>
              <a:gd name="T2" fmla="*/ 2147483647 w 1059"/>
              <a:gd name="T3" fmla="*/ 1175685179 h 550"/>
              <a:gd name="T4" fmla="*/ 2147483647 w 1059"/>
              <a:gd name="T5" fmla="*/ 0 h 550"/>
              <a:gd name="T6" fmla="*/ 0 w 1059"/>
              <a:gd name="T7" fmla="*/ 0 h 550"/>
              <a:gd name="T8" fmla="*/ 0 w 1059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9"/>
              <a:gd name="T16" fmla="*/ 0 h 550"/>
              <a:gd name="T17" fmla="*/ 1059 w 1059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9" h="550">
                <a:moveTo>
                  <a:pt x="0" y="549"/>
                </a:moveTo>
                <a:lnTo>
                  <a:pt x="1058" y="549"/>
                </a:lnTo>
                <a:lnTo>
                  <a:pt x="1058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60" name="Rectangle 131"/>
          <p:cNvSpPr>
            <a:spLocks noChangeArrowheads="1"/>
          </p:cNvSpPr>
          <p:nvPr/>
        </p:nvSpPr>
        <p:spPr bwMode="auto">
          <a:xfrm>
            <a:off x="6535738" y="3786188"/>
            <a:ext cx="1765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 recognizable effort has been </a:t>
            </a:r>
          </a:p>
        </p:txBody>
      </p:sp>
      <p:sp>
        <p:nvSpPr>
          <p:cNvPr id="48261" name="Rectangle 132"/>
          <p:cNvSpPr>
            <a:spLocks noChangeArrowheads="1"/>
          </p:cNvSpPr>
          <p:nvPr/>
        </p:nvSpPr>
        <p:spPr bwMode="auto">
          <a:xfrm>
            <a:off x="6535738" y="3902075"/>
            <a:ext cx="1746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made to improve the condition </a:t>
            </a:r>
          </a:p>
        </p:txBody>
      </p:sp>
      <p:sp>
        <p:nvSpPr>
          <p:cNvPr id="48262" name="Rectangle 133"/>
          <p:cNvSpPr>
            <a:spLocks noChangeArrowheads="1"/>
          </p:cNvSpPr>
          <p:nvPr/>
        </p:nvSpPr>
        <p:spPr bwMode="auto">
          <a:xfrm>
            <a:off x="6535738" y="4017963"/>
            <a:ext cx="1047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of the workplace.</a:t>
            </a:r>
          </a:p>
        </p:txBody>
      </p:sp>
      <p:sp>
        <p:nvSpPr>
          <p:cNvPr id="48263" name="Freeform 134"/>
          <p:cNvSpPr>
            <a:spLocks/>
          </p:cNvSpPr>
          <p:nvPr/>
        </p:nvSpPr>
        <p:spPr bwMode="auto">
          <a:xfrm>
            <a:off x="327025" y="4654550"/>
            <a:ext cx="1085850" cy="804863"/>
          </a:xfrm>
          <a:custGeom>
            <a:avLst/>
            <a:gdLst>
              <a:gd name="T0" fmla="*/ 0 w 684"/>
              <a:gd name="T1" fmla="*/ 1175685179 h 550"/>
              <a:gd name="T2" fmla="*/ 1721267692 w 684"/>
              <a:gd name="T3" fmla="*/ 1175685179 h 550"/>
              <a:gd name="T4" fmla="*/ 1721267692 w 684"/>
              <a:gd name="T5" fmla="*/ 0 h 550"/>
              <a:gd name="T6" fmla="*/ 0 w 684"/>
              <a:gd name="T7" fmla="*/ 0 h 550"/>
              <a:gd name="T8" fmla="*/ 0 w 684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550"/>
              <a:gd name="T17" fmla="*/ 684 w 684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550">
                <a:moveTo>
                  <a:pt x="0" y="549"/>
                </a:moveTo>
                <a:lnTo>
                  <a:pt x="683" y="549"/>
                </a:lnTo>
                <a:lnTo>
                  <a:pt x="683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64" name="Rectangle 135"/>
          <p:cNvSpPr>
            <a:spLocks noChangeArrowheads="1"/>
          </p:cNvSpPr>
          <p:nvPr/>
        </p:nvSpPr>
        <p:spPr bwMode="auto">
          <a:xfrm>
            <a:off x="534988" y="4756150"/>
            <a:ext cx="657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LEVEL</a:t>
            </a:r>
          </a:p>
        </p:txBody>
      </p:sp>
      <p:sp>
        <p:nvSpPr>
          <p:cNvPr id="48265" name="Rectangle 136"/>
          <p:cNvSpPr>
            <a:spLocks noChangeArrowheads="1"/>
          </p:cNvSpPr>
          <p:nvPr/>
        </p:nvSpPr>
        <p:spPr bwMode="auto">
          <a:xfrm>
            <a:off x="711200" y="4916488"/>
            <a:ext cx="311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 1</a:t>
            </a:r>
          </a:p>
        </p:txBody>
      </p:sp>
      <p:sp>
        <p:nvSpPr>
          <p:cNvPr id="48266" name="Rectangle 137"/>
          <p:cNvSpPr>
            <a:spLocks noChangeArrowheads="1"/>
          </p:cNvSpPr>
          <p:nvPr/>
        </p:nvSpPr>
        <p:spPr bwMode="auto">
          <a:xfrm>
            <a:off x="631825" y="5072063"/>
            <a:ext cx="506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Just </a:t>
            </a:r>
          </a:p>
        </p:txBody>
      </p:sp>
      <p:sp>
        <p:nvSpPr>
          <p:cNvPr id="48267" name="Rectangle 138"/>
          <p:cNvSpPr>
            <a:spLocks noChangeArrowheads="1"/>
          </p:cNvSpPr>
          <p:nvPr/>
        </p:nvSpPr>
        <p:spPr bwMode="auto">
          <a:xfrm>
            <a:off x="430213" y="523398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Beginning</a:t>
            </a:r>
          </a:p>
        </p:txBody>
      </p:sp>
      <p:sp>
        <p:nvSpPr>
          <p:cNvPr id="48268" name="Freeform 139"/>
          <p:cNvSpPr>
            <a:spLocks/>
          </p:cNvSpPr>
          <p:nvPr/>
        </p:nvSpPr>
        <p:spPr bwMode="auto">
          <a:xfrm>
            <a:off x="1422400" y="4654550"/>
            <a:ext cx="1085850" cy="804863"/>
          </a:xfrm>
          <a:custGeom>
            <a:avLst/>
            <a:gdLst>
              <a:gd name="T0" fmla="*/ 0 w 684"/>
              <a:gd name="T1" fmla="*/ 1175685179 h 550"/>
              <a:gd name="T2" fmla="*/ 1721267692 w 684"/>
              <a:gd name="T3" fmla="*/ 1175685179 h 550"/>
              <a:gd name="T4" fmla="*/ 1721267692 w 684"/>
              <a:gd name="T5" fmla="*/ 0 h 550"/>
              <a:gd name="T6" fmla="*/ 0 w 684"/>
              <a:gd name="T7" fmla="*/ 0 h 550"/>
              <a:gd name="T8" fmla="*/ 0 w 684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550"/>
              <a:gd name="T17" fmla="*/ 684 w 684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550">
                <a:moveTo>
                  <a:pt x="0" y="549"/>
                </a:moveTo>
                <a:lnTo>
                  <a:pt x="683" y="549"/>
                </a:lnTo>
                <a:lnTo>
                  <a:pt x="683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69" name="Rectangle 140"/>
          <p:cNvSpPr>
            <a:spLocks noChangeArrowheads="1"/>
          </p:cNvSpPr>
          <p:nvPr/>
        </p:nvSpPr>
        <p:spPr bwMode="auto">
          <a:xfrm>
            <a:off x="1398588" y="4602163"/>
            <a:ext cx="10287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Needed and not </a:t>
            </a:r>
          </a:p>
        </p:txBody>
      </p:sp>
      <p:sp>
        <p:nvSpPr>
          <p:cNvPr id="48270" name="Rectangle 141"/>
          <p:cNvSpPr>
            <a:spLocks noChangeArrowheads="1"/>
          </p:cNvSpPr>
          <p:nvPr/>
        </p:nvSpPr>
        <p:spPr bwMode="auto">
          <a:xfrm>
            <a:off x="1398588" y="4714875"/>
            <a:ext cx="109855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needed items are </a:t>
            </a:r>
          </a:p>
        </p:txBody>
      </p:sp>
      <p:sp>
        <p:nvSpPr>
          <p:cNvPr id="48271" name="Rectangle 142"/>
          <p:cNvSpPr>
            <a:spLocks noChangeArrowheads="1"/>
          </p:cNvSpPr>
          <p:nvPr/>
        </p:nvSpPr>
        <p:spPr bwMode="auto">
          <a:xfrm>
            <a:off x="1398588" y="4829175"/>
            <a:ext cx="1098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mixed throughout </a:t>
            </a:r>
          </a:p>
        </p:txBody>
      </p:sp>
      <p:sp>
        <p:nvSpPr>
          <p:cNvPr id="48272" name="Rectangle 143"/>
          <p:cNvSpPr>
            <a:spLocks noChangeArrowheads="1"/>
          </p:cNvSpPr>
          <p:nvPr/>
        </p:nvSpPr>
        <p:spPr bwMode="auto">
          <a:xfrm>
            <a:off x="1398588" y="4943475"/>
            <a:ext cx="952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the work place.</a:t>
            </a:r>
          </a:p>
        </p:txBody>
      </p:sp>
      <p:sp>
        <p:nvSpPr>
          <p:cNvPr id="48273" name="Freeform 144"/>
          <p:cNvSpPr>
            <a:spLocks/>
          </p:cNvSpPr>
          <p:nvPr/>
        </p:nvSpPr>
        <p:spPr bwMode="auto">
          <a:xfrm>
            <a:off x="2516188" y="4654550"/>
            <a:ext cx="1370012" cy="804863"/>
          </a:xfrm>
          <a:custGeom>
            <a:avLst/>
            <a:gdLst>
              <a:gd name="T0" fmla="*/ 0 w 863"/>
              <a:gd name="T1" fmla="*/ 1175685179 h 550"/>
              <a:gd name="T2" fmla="*/ 2147483647 w 863"/>
              <a:gd name="T3" fmla="*/ 1175685179 h 550"/>
              <a:gd name="T4" fmla="*/ 2147483647 w 863"/>
              <a:gd name="T5" fmla="*/ 0 h 550"/>
              <a:gd name="T6" fmla="*/ 0 w 863"/>
              <a:gd name="T7" fmla="*/ 0 h 550"/>
              <a:gd name="T8" fmla="*/ 0 w 863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3"/>
              <a:gd name="T16" fmla="*/ 0 h 550"/>
              <a:gd name="T17" fmla="*/ 863 w 863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3" h="550">
                <a:moveTo>
                  <a:pt x="0" y="549"/>
                </a:moveTo>
                <a:lnTo>
                  <a:pt x="862" y="549"/>
                </a:lnTo>
                <a:lnTo>
                  <a:pt x="862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74" name="Rectangle 145"/>
          <p:cNvSpPr>
            <a:spLocks noChangeArrowheads="1"/>
          </p:cNvSpPr>
          <p:nvPr/>
        </p:nvSpPr>
        <p:spPr bwMode="auto">
          <a:xfrm>
            <a:off x="2493963" y="4602163"/>
            <a:ext cx="11938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Items are randomly </a:t>
            </a:r>
          </a:p>
        </p:txBody>
      </p:sp>
      <p:sp>
        <p:nvSpPr>
          <p:cNvPr id="48275" name="Rectangle 146"/>
          <p:cNvSpPr>
            <a:spLocks noChangeArrowheads="1"/>
          </p:cNvSpPr>
          <p:nvPr/>
        </p:nvSpPr>
        <p:spPr bwMode="auto">
          <a:xfrm>
            <a:off x="2493963" y="4714875"/>
            <a:ext cx="135255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located throughout the </a:t>
            </a:r>
          </a:p>
        </p:txBody>
      </p:sp>
      <p:sp>
        <p:nvSpPr>
          <p:cNvPr id="48276" name="Rectangle 147"/>
          <p:cNvSpPr>
            <a:spLocks noChangeArrowheads="1"/>
          </p:cNvSpPr>
          <p:nvPr/>
        </p:nvSpPr>
        <p:spPr bwMode="auto">
          <a:xfrm>
            <a:off x="2493963" y="48291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work place.</a:t>
            </a:r>
          </a:p>
        </p:txBody>
      </p:sp>
      <p:sp>
        <p:nvSpPr>
          <p:cNvPr id="48277" name="Freeform 148"/>
          <p:cNvSpPr>
            <a:spLocks/>
          </p:cNvSpPr>
          <p:nvPr/>
        </p:nvSpPr>
        <p:spPr bwMode="auto">
          <a:xfrm>
            <a:off x="3895725" y="4654550"/>
            <a:ext cx="1190625" cy="804863"/>
          </a:xfrm>
          <a:custGeom>
            <a:avLst/>
            <a:gdLst>
              <a:gd name="T0" fmla="*/ 0 w 750"/>
              <a:gd name="T1" fmla="*/ 1175685179 h 550"/>
              <a:gd name="T2" fmla="*/ 1887598004 w 750"/>
              <a:gd name="T3" fmla="*/ 1175685179 h 550"/>
              <a:gd name="T4" fmla="*/ 1887598004 w 750"/>
              <a:gd name="T5" fmla="*/ 0 h 550"/>
              <a:gd name="T6" fmla="*/ 0 w 750"/>
              <a:gd name="T7" fmla="*/ 0 h 550"/>
              <a:gd name="T8" fmla="*/ 0 w 750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0"/>
              <a:gd name="T16" fmla="*/ 0 h 550"/>
              <a:gd name="T17" fmla="*/ 750 w 750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0" h="550">
                <a:moveTo>
                  <a:pt x="0" y="549"/>
                </a:moveTo>
                <a:lnTo>
                  <a:pt x="749" y="549"/>
                </a:lnTo>
                <a:lnTo>
                  <a:pt x="749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78" name="Rectangle 149"/>
          <p:cNvSpPr>
            <a:spLocks noChangeArrowheads="1"/>
          </p:cNvSpPr>
          <p:nvPr/>
        </p:nvSpPr>
        <p:spPr bwMode="auto">
          <a:xfrm>
            <a:off x="3871913" y="4602163"/>
            <a:ext cx="130175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Work place areas are </a:t>
            </a:r>
          </a:p>
        </p:txBody>
      </p:sp>
      <p:sp>
        <p:nvSpPr>
          <p:cNvPr id="48279" name="Rectangle 150"/>
          <p:cNvSpPr>
            <a:spLocks noChangeArrowheads="1"/>
          </p:cNvSpPr>
          <p:nvPr/>
        </p:nvSpPr>
        <p:spPr bwMode="auto">
          <a:xfrm>
            <a:off x="3871913" y="4714875"/>
            <a:ext cx="11430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dirty, disorganized </a:t>
            </a:r>
          </a:p>
        </p:txBody>
      </p:sp>
      <p:sp>
        <p:nvSpPr>
          <p:cNvPr id="48280" name="Rectangle 151"/>
          <p:cNvSpPr>
            <a:spLocks noChangeArrowheads="1"/>
          </p:cNvSpPr>
          <p:nvPr/>
        </p:nvSpPr>
        <p:spPr bwMode="auto">
          <a:xfrm>
            <a:off x="3871913" y="4829175"/>
            <a:ext cx="1111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and key items not </a:t>
            </a:r>
          </a:p>
        </p:txBody>
      </p:sp>
      <p:sp>
        <p:nvSpPr>
          <p:cNvPr id="48281" name="Rectangle 152"/>
          <p:cNvSpPr>
            <a:spLocks noChangeArrowheads="1"/>
          </p:cNvSpPr>
          <p:nvPr/>
        </p:nvSpPr>
        <p:spPr bwMode="auto">
          <a:xfrm>
            <a:off x="3871913" y="4943475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marked or identified.</a:t>
            </a:r>
          </a:p>
        </p:txBody>
      </p:sp>
      <p:sp>
        <p:nvSpPr>
          <p:cNvPr id="48282" name="Freeform 153"/>
          <p:cNvSpPr>
            <a:spLocks/>
          </p:cNvSpPr>
          <p:nvPr/>
        </p:nvSpPr>
        <p:spPr bwMode="auto">
          <a:xfrm>
            <a:off x="5094288" y="4654550"/>
            <a:ext cx="1457325" cy="804863"/>
          </a:xfrm>
          <a:custGeom>
            <a:avLst/>
            <a:gdLst>
              <a:gd name="T0" fmla="*/ 0 w 918"/>
              <a:gd name="T1" fmla="*/ 1175685179 h 550"/>
              <a:gd name="T2" fmla="*/ 2147483647 w 918"/>
              <a:gd name="T3" fmla="*/ 1175685179 h 550"/>
              <a:gd name="T4" fmla="*/ 2147483647 w 918"/>
              <a:gd name="T5" fmla="*/ 0 h 550"/>
              <a:gd name="T6" fmla="*/ 0 w 918"/>
              <a:gd name="T7" fmla="*/ 0 h 550"/>
              <a:gd name="T8" fmla="*/ 0 w 918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8"/>
              <a:gd name="T16" fmla="*/ 0 h 550"/>
              <a:gd name="T17" fmla="*/ 918 w 918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8" h="550">
                <a:moveTo>
                  <a:pt x="0" y="549"/>
                </a:moveTo>
                <a:lnTo>
                  <a:pt x="917" y="549"/>
                </a:lnTo>
                <a:lnTo>
                  <a:pt x="917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83" name="Rectangle 154"/>
          <p:cNvSpPr>
            <a:spLocks noChangeArrowheads="1"/>
          </p:cNvSpPr>
          <p:nvPr/>
        </p:nvSpPr>
        <p:spPr bwMode="auto">
          <a:xfrm>
            <a:off x="5072063" y="4602163"/>
            <a:ext cx="145415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Work place methods are </a:t>
            </a:r>
          </a:p>
        </p:txBody>
      </p:sp>
      <p:sp>
        <p:nvSpPr>
          <p:cNvPr id="48284" name="Rectangle 155"/>
          <p:cNvSpPr>
            <a:spLocks noChangeArrowheads="1"/>
          </p:cNvSpPr>
          <p:nvPr/>
        </p:nvSpPr>
        <p:spPr bwMode="auto">
          <a:xfrm>
            <a:off x="5072063" y="4714875"/>
            <a:ext cx="145415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not consistently followed </a:t>
            </a:r>
          </a:p>
        </p:txBody>
      </p:sp>
      <p:sp>
        <p:nvSpPr>
          <p:cNvPr id="48285" name="Rectangle 156"/>
          <p:cNvSpPr>
            <a:spLocks noChangeArrowheads="1"/>
          </p:cNvSpPr>
          <p:nvPr/>
        </p:nvSpPr>
        <p:spPr bwMode="auto">
          <a:xfrm>
            <a:off x="5072063" y="4829175"/>
            <a:ext cx="1390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and are undocumented.</a:t>
            </a:r>
          </a:p>
        </p:txBody>
      </p:sp>
      <p:sp>
        <p:nvSpPr>
          <p:cNvPr id="48286" name="Freeform 157"/>
          <p:cNvSpPr>
            <a:spLocks/>
          </p:cNvSpPr>
          <p:nvPr/>
        </p:nvSpPr>
        <p:spPr bwMode="auto">
          <a:xfrm>
            <a:off x="6559550" y="4654550"/>
            <a:ext cx="1681163" cy="804863"/>
          </a:xfrm>
          <a:custGeom>
            <a:avLst/>
            <a:gdLst>
              <a:gd name="T0" fmla="*/ 0 w 1059"/>
              <a:gd name="T1" fmla="*/ 1175685179 h 550"/>
              <a:gd name="T2" fmla="*/ 2147483647 w 1059"/>
              <a:gd name="T3" fmla="*/ 1175685179 h 550"/>
              <a:gd name="T4" fmla="*/ 2147483647 w 1059"/>
              <a:gd name="T5" fmla="*/ 0 h 550"/>
              <a:gd name="T6" fmla="*/ 0 w 1059"/>
              <a:gd name="T7" fmla="*/ 0 h 550"/>
              <a:gd name="T8" fmla="*/ 0 w 1059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9"/>
              <a:gd name="T16" fmla="*/ 0 h 550"/>
              <a:gd name="T17" fmla="*/ 1059 w 1059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9" h="550">
                <a:moveTo>
                  <a:pt x="0" y="549"/>
                </a:moveTo>
                <a:lnTo>
                  <a:pt x="1058" y="549"/>
                </a:lnTo>
                <a:lnTo>
                  <a:pt x="1058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87" name="Rectangle 158"/>
          <p:cNvSpPr>
            <a:spLocks noChangeArrowheads="1"/>
          </p:cNvSpPr>
          <p:nvPr/>
        </p:nvSpPr>
        <p:spPr bwMode="auto">
          <a:xfrm>
            <a:off x="6535738" y="4602163"/>
            <a:ext cx="13716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Work place checks are </a:t>
            </a:r>
          </a:p>
        </p:txBody>
      </p:sp>
      <p:sp>
        <p:nvSpPr>
          <p:cNvPr id="48288" name="Rectangle 159"/>
          <p:cNvSpPr>
            <a:spLocks noChangeArrowheads="1"/>
          </p:cNvSpPr>
          <p:nvPr/>
        </p:nvSpPr>
        <p:spPr bwMode="auto">
          <a:xfrm>
            <a:off x="6535738" y="4714875"/>
            <a:ext cx="17526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randomly performed and there </a:t>
            </a:r>
          </a:p>
        </p:txBody>
      </p:sp>
      <p:sp>
        <p:nvSpPr>
          <p:cNvPr id="48289" name="Rectangle 160"/>
          <p:cNvSpPr>
            <a:spLocks noChangeArrowheads="1"/>
          </p:cNvSpPr>
          <p:nvPr/>
        </p:nvSpPr>
        <p:spPr bwMode="auto">
          <a:xfrm>
            <a:off x="6535738" y="4829175"/>
            <a:ext cx="1809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is no visual measurement of 5S </a:t>
            </a:r>
          </a:p>
        </p:txBody>
      </p:sp>
      <p:sp>
        <p:nvSpPr>
          <p:cNvPr id="48290" name="Rectangle 161"/>
          <p:cNvSpPr>
            <a:spLocks noChangeArrowheads="1"/>
          </p:cNvSpPr>
          <p:nvPr/>
        </p:nvSpPr>
        <p:spPr bwMode="auto">
          <a:xfrm>
            <a:off x="6535738" y="4943475"/>
            <a:ext cx="857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performance.</a:t>
            </a:r>
          </a:p>
        </p:txBody>
      </p:sp>
      <p:sp>
        <p:nvSpPr>
          <p:cNvPr id="48291" name="Freeform 162"/>
          <p:cNvSpPr>
            <a:spLocks/>
          </p:cNvSpPr>
          <p:nvPr/>
        </p:nvSpPr>
        <p:spPr bwMode="auto">
          <a:xfrm>
            <a:off x="320675" y="919163"/>
            <a:ext cx="1098550" cy="339725"/>
          </a:xfrm>
          <a:custGeom>
            <a:avLst/>
            <a:gdLst>
              <a:gd name="T0" fmla="*/ 0 w 692"/>
              <a:gd name="T1" fmla="*/ 495326424 h 232"/>
              <a:gd name="T2" fmla="*/ 1741428942 w 692"/>
              <a:gd name="T3" fmla="*/ 495326424 h 232"/>
              <a:gd name="T4" fmla="*/ 1741428942 w 692"/>
              <a:gd name="T5" fmla="*/ 0 h 232"/>
              <a:gd name="T6" fmla="*/ 0 w 692"/>
              <a:gd name="T7" fmla="*/ 0 h 232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232"/>
              <a:gd name="T14" fmla="*/ 692 w 692"/>
              <a:gd name="T15" fmla="*/ 232 h 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232">
                <a:moveTo>
                  <a:pt x="0" y="231"/>
                </a:moveTo>
                <a:lnTo>
                  <a:pt x="691" y="231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92" name="Line 163"/>
          <p:cNvSpPr>
            <a:spLocks noChangeShapeType="1"/>
          </p:cNvSpPr>
          <p:nvPr/>
        </p:nvSpPr>
        <p:spPr bwMode="auto">
          <a:xfrm>
            <a:off x="320675" y="922338"/>
            <a:ext cx="0" cy="334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293" name="Freeform 164"/>
          <p:cNvSpPr>
            <a:spLocks/>
          </p:cNvSpPr>
          <p:nvPr/>
        </p:nvSpPr>
        <p:spPr bwMode="auto">
          <a:xfrm>
            <a:off x="1416050" y="919163"/>
            <a:ext cx="1098550" cy="339725"/>
          </a:xfrm>
          <a:custGeom>
            <a:avLst/>
            <a:gdLst>
              <a:gd name="T0" fmla="*/ 0 w 692"/>
              <a:gd name="T1" fmla="*/ 495326424 h 232"/>
              <a:gd name="T2" fmla="*/ 1741428942 w 692"/>
              <a:gd name="T3" fmla="*/ 495326424 h 232"/>
              <a:gd name="T4" fmla="*/ 1741428942 w 692"/>
              <a:gd name="T5" fmla="*/ 0 h 232"/>
              <a:gd name="T6" fmla="*/ 0 w 692"/>
              <a:gd name="T7" fmla="*/ 0 h 232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232"/>
              <a:gd name="T14" fmla="*/ 692 w 692"/>
              <a:gd name="T15" fmla="*/ 232 h 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232">
                <a:moveTo>
                  <a:pt x="0" y="231"/>
                </a:moveTo>
                <a:lnTo>
                  <a:pt x="691" y="231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94" name="Line 165"/>
          <p:cNvSpPr>
            <a:spLocks noChangeShapeType="1"/>
          </p:cNvSpPr>
          <p:nvPr/>
        </p:nvSpPr>
        <p:spPr bwMode="auto">
          <a:xfrm>
            <a:off x="1416050" y="922338"/>
            <a:ext cx="0" cy="334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295" name="Freeform 166"/>
          <p:cNvSpPr>
            <a:spLocks/>
          </p:cNvSpPr>
          <p:nvPr/>
        </p:nvSpPr>
        <p:spPr bwMode="auto">
          <a:xfrm>
            <a:off x="2511425" y="919163"/>
            <a:ext cx="1381125" cy="339725"/>
          </a:xfrm>
          <a:custGeom>
            <a:avLst/>
            <a:gdLst>
              <a:gd name="T0" fmla="*/ 0 w 870"/>
              <a:gd name="T1" fmla="*/ 495326424 h 232"/>
              <a:gd name="T2" fmla="*/ 2147483647 w 870"/>
              <a:gd name="T3" fmla="*/ 495326424 h 232"/>
              <a:gd name="T4" fmla="*/ 2147483647 w 870"/>
              <a:gd name="T5" fmla="*/ 0 h 232"/>
              <a:gd name="T6" fmla="*/ 0 w 870"/>
              <a:gd name="T7" fmla="*/ 0 h 232"/>
              <a:gd name="T8" fmla="*/ 0 60000 65536"/>
              <a:gd name="T9" fmla="*/ 0 60000 65536"/>
              <a:gd name="T10" fmla="*/ 0 60000 65536"/>
              <a:gd name="T11" fmla="*/ 0 60000 65536"/>
              <a:gd name="T12" fmla="*/ 0 w 870"/>
              <a:gd name="T13" fmla="*/ 0 h 232"/>
              <a:gd name="T14" fmla="*/ 870 w 870"/>
              <a:gd name="T15" fmla="*/ 232 h 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0" h="232">
                <a:moveTo>
                  <a:pt x="0" y="231"/>
                </a:moveTo>
                <a:lnTo>
                  <a:pt x="869" y="231"/>
                </a:lnTo>
                <a:lnTo>
                  <a:pt x="8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96" name="Line 167"/>
          <p:cNvSpPr>
            <a:spLocks noChangeShapeType="1"/>
          </p:cNvSpPr>
          <p:nvPr/>
        </p:nvSpPr>
        <p:spPr bwMode="auto">
          <a:xfrm>
            <a:off x="2511425" y="922338"/>
            <a:ext cx="0" cy="334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297" name="Freeform 168"/>
          <p:cNvSpPr>
            <a:spLocks/>
          </p:cNvSpPr>
          <p:nvPr/>
        </p:nvSpPr>
        <p:spPr bwMode="auto">
          <a:xfrm>
            <a:off x="3889375" y="919163"/>
            <a:ext cx="1203325" cy="339725"/>
          </a:xfrm>
          <a:custGeom>
            <a:avLst/>
            <a:gdLst>
              <a:gd name="T0" fmla="*/ 0 w 758"/>
              <a:gd name="T1" fmla="*/ 495326424 h 232"/>
              <a:gd name="T2" fmla="*/ 1907759254 w 758"/>
              <a:gd name="T3" fmla="*/ 495326424 h 232"/>
              <a:gd name="T4" fmla="*/ 1907759254 w 758"/>
              <a:gd name="T5" fmla="*/ 0 h 232"/>
              <a:gd name="T6" fmla="*/ 0 w 758"/>
              <a:gd name="T7" fmla="*/ 0 h 232"/>
              <a:gd name="T8" fmla="*/ 0 60000 65536"/>
              <a:gd name="T9" fmla="*/ 0 60000 65536"/>
              <a:gd name="T10" fmla="*/ 0 60000 65536"/>
              <a:gd name="T11" fmla="*/ 0 60000 65536"/>
              <a:gd name="T12" fmla="*/ 0 w 758"/>
              <a:gd name="T13" fmla="*/ 0 h 232"/>
              <a:gd name="T14" fmla="*/ 758 w 758"/>
              <a:gd name="T15" fmla="*/ 232 h 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8" h="232">
                <a:moveTo>
                  <a:pt x="0" y="231"/>
                </a:moveTo>
                <a:lnTo>
                  <a:pt x="757" y="231"/>
                </a:lnTo>
                <a:lnTo>
                  <a:pt x="7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298" name="Line 169"/>
          <p:cNvSpPr>
            <a:spLocks noChangeShapeType="1"/>
          </p:cNvSpPr>
          <p:nvPr/>
        </p:nvSpPr>
        <p:spPr bwMode="auto">
          <a:xfrm>
            <a:off x="3889375" y="922338"/>
            <a:ext cx="0" cy="334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299" name="Freeform 170"/>
          <p:cNvSpPr>
            <a:spLocks/>
          </p:cNvSpPr>
          <p:nvPr/>
        </p:nvSpPr>
        <p:spPr bwMode="auto">
          <a:xfrm>
            <a:off x="5089525" y="919163"/>
            <a:ext cx="1468438" cy="339725"/>
          </a:xfrm>
          <a:custGeom>
            <a:avLst/>
            <a:gdLst>
              <a:gd name="T0" fmla="*/ 0 w 925"/>
              <a:gd name="T1" fmla="*/ 495326424 h 232"/>
              <a:gd name="T2" fmla="*/ 2147483647 w 925"/>
              <a:gd name="T3" fmla="*/ 495326424 h 232"/>
              <a:gd name="T4" fmla="*/ 2147483647 w 925"/>
              <a:gd name="T5" fmla="*/ 0 h 232"/>
              <a:gd name="T6" fmla="*/ 0 w 925"/>
              <a:gd name="T7" fmla="*/ 0 h 232"/>
              <a:gd name="T8" fmla="*/ 0 60000 65536"/>
              <a:gd name="T9" fmla="*/ 0 60000 65536"/>
              <a:gd name="T10" fmla="*/ 0 60000 65536"/>
              <a:gd name="T11" fmla="*/ 0 60000 65536"/>
              <a:gd name="T12" fmla="*/ 0 w 925"/>
              <a:gd name="T13" fmla="*/ 0 h 232"/>
              <a:gd name="T14" fmla="*/ 925 w 925"/>
              <a:gd name="T15" fmla="*/ 232 h 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5" h="232">
                <a:moveTo>
                  <a:pt x="0" y="231"/>
                </a:moveTo>
                <a:lnTo>
                  <a:pt x="924" y="231"/>
                </a:lnTo>
                <a:lnTo>
                  <a:pt x="92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00" name="Line 171"/>
          <p:cNvSpPr>
            <a:spLocks noChangeShapeType="1"/>
          </p:cNvSpPr>
          <p:nvPr/>
        </p:nvSpPr>
        <p:spPr bwMode="auto">
          <a:xfrm>
            <a:off x="5089525" y="922338"/>
            <a:ext cx="0" cy="334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01" name="Freeform 172"/>
          <p:cNvSpPr>
            <a:spLocks/>
          </p:cNvSpPr>
          <p:nvPr/>
        </p:nvSpPr>
        <p:spPr bwMode="auto">
          <a:xfrm>
            <a:off x="6553200" y="919163"/>
            <a:ext cx="1693863" cy="339725"/>
          </a:xfrm>
          <a:custGeom>
            <a:avLst/>
            <a:gdLst>
              <a:gd name="T0" fmla="*/ 0 w 1067"/>
              <a:gd name="T1" fmla="*/ 495326424 h 232"/>
              <a:gd name="T2" fmla="*/ 2147483647 w 1067"/>
              <a:gd name="T3" fmla="*/ 495326424 h 232"/>
              <a:gd name="T4" fmla="*/ 2147483647 w 1067"/>
              <a:gd name="T5" fmla="*/ 0 h 232"/>
              <a:gd name="T6" fmla="*/ 0 w 1067"/>
              <a:gd name="T7" fmla="*/ 0 h 232"/>
              <a:gd name="T8" fmla="*/ 0 60000 65536"/>
              <a:gd name="T9" fmla="*/ 0 60000 65536"/>
              <a:gd name="T10" fmla="*/ 0 60000 65536"/>
              <a:gd name="T11" fmla="*/ 0 60000 65536"/>
              <a:gd name="T12" fmla="*/ 0 w 1067"/>
              <a:gd name="T13" fmla="*/ 0 h 232"/>
              <a:gd name="T14" fmla="*/ 1067 w 1067"/>
              <a:gd name="T15" fmla="*/ 232 h 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7" h="232">
                <a:moveTo>
                  <a:pt x="0" y="231"/>
                </a:moveTo>
                <a:lnTo>
                  <a:pt x="1066" y="231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02" name="Line 173"/>
          <p:cNvSpPr>
            <a:spLocks noChangeShapeType="1"/>
          </p:cNvSpPr>
          <p:nvPr/>
        </p:nvSpPr>
        <p:spPr bwMode="auto">
          <a:xfrm>
            <a:off x="6553200" y="922338"/>
            <a:ext cx="0" cy="334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03" name="Freeform 174"/>
          <p:cNvSpPr>
            <a:spLocks/>
          </p:cNvSpPr>
          <p:nvPr/>
        </p:nvSpPr>
        <p:spPr bwMode="auto">
          <a:xfrm>
            <a:off x="320675" y="1255713"/>
            <a:ext cx="1098550" cy="938212"/>
          </a:xfrm>
          <a:custGeom>
            <a:avLst/>
            <a:gdLst>
              <a:gd name="T0" fmla="*/ 0 w 692"/>
              <a:gd name="T1" fmla="*/ 1368957834 h 642"/>
              <a:gd name="T2" fmla="*/ 1741428942 w 692"/>
              <a:gd name="T3" fmla="*/ 1368957834 h 642"/>
              <a:gd name="T4" fmla="*/ 1741428942 w 692"/>
              <a:gd name="T5" fmla="*/ 0 h 642"/>
              <a:gd name="T6" fmla="*/ 0 w 692"/>
              <a:gd name="T7" fmla="*/ 0 h 642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642"/>
              <a:gd name="T14" fmla="*/ 692 w 692"/>
              <a:gd name="T15" fmla="*/ 642 h 6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642">
                <a:moveTo>
                  <a:pt x="0" y="641"/>
                </a:moveTo>
                <a:lnTo>
                  <a:pt x="691" y="641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04" name="Line 175"/>
          <p:cNvSpPr>
            <a:spLocks noChangeShapeType="1"/>
          </p:cNvSpPr>
          <p:nvPr/>
        </p:nvSpPr>
        <p:spPr bwMode="auto">
          <a:xfrm>
            <a:off x="320675" y="1258888"/>
            <a:ext cx="0" cy="935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05" name="Freeform 176"/>
          <p:cNvSpPr>
            <a:spLocks/>
          </p:cNvSpPr>
          <p:nvPr/>
        </p:nvSpPr>
        <p:spPr bwMode="auto">
          <a:xfrm>
            <a:off x="1416050" y="1255713"/>
            <a:ext cx="1098550" cy="938212"/>
          </a:xfrm>
          <a:custGeom>
            <a:avLst/>
            <a:gdLst>
              <a:gd name="T0" fmla="*/ 0 w 692"/>
              <a:gd name="T1" fmla="*/ 1368957834 h 642"/>
              <a:gd name="T2" fmla="*/ 1741428942 w 692"/>
              <a:gd name="T3" fmla="*/ 1368957834 h 642"/>
              <a:gd name="T4" fmla="*/ 1741428942 w 692"/>
              <a:gd name="T5" fmla="*/ 0 h 642"/>
              <a:gd name="T6" fmla="*/ 0 w 692"/>
              <a:gd name="T7" fmla="*/ 0 h 642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642"/>
              <a:gd name="T14" fmla="*/ 692 w 692"/>
              <a:gd name="T15" fmla="*/ 642 h 6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642">
                <a:moveTo>
                  <a:pt x="0" y="641"/>
                </a:moveTo>
                <a:lnTo>
                  <a:pt x="691" y="641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06" name="Line 177"/>
          <p:cNvSpPr>
            <a:spLocks noChangeShapeType="1"/>
          </p:cNvSpPr>
          <p:nvPr/>
        </p:nvSpPr>
        <p:spPr bwMode="auto">
          <a:xfrm>
            <a:off x="1416050" y="1258888"/>
            <a:ext cx="0" cy="935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07" name="Freeform 178"/>
          <p:cNvSpPr>
            <a:spLocks/>
          </p:cNvSpPr>
          <p:nvPr/>
        </p:nvSpPr>
        <p:spPr bwMode="auto">
          <a:xfrm>
            <a:off x="2511425" y="1255713"/>
            <a:ext cx="1381125" cy="938212"/>
          </a:xfrm>
          <a:custGeom>
            <a:avLst/>
            <a:gdLst>
              <a:gd name="T0" fmla="*/ 0 w 870"/>
              <a:gd name="T1" fmla="*/ 1368957834 h 642"/>
              <a:gd name="T2" fmla="*/ 2147483647 w 870"/>
              <a:gd name="T3" fmla="*/ 1368957834 h 642"/>
              <a:gd name="T4" fmla="*/ 2147483647 w 870"/>
              <a:gd name="T5" fmla="*/ 0 h 642"/>
              <a:gd name="T6" fmla="*/ 0 w 870"/>
              <a:gd name="T7" fmla="*/ 0 h 642"/>
              <a:gd name="T8" fmla="*/ 0 60000 65536"/>
              <a:gd name="T9" fmla="*/ 0 60000 65536"/>
              <a:gd name="T10" fmla="*/ 0 60000 65536"/>
              <a:gd name="T11" fmla="*/ 0 60000 65536"/>
              <a:gd name="T12" fmla="*/ 0 w 870"/>
              <a:gd name="T13" fmla="*/ 0 h 642"/>
              <a:gd name="T14" fmla="*/ 870 w 870"/>
              <a:gd name="T15" fmla="*/ 642 h 6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0" h="642">
                <a:moveTo>
                  <a:pt x="0" y="641"/>
                </a:moveTo>
                <a:lnTo>
                  <a:pt x="869" y="641"/>
                </a:lnTo>
                <a:lnTo>
                  <a:pt x="8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08" name="Line 179"/>
          <p:cNvSpPr>
            <a:spLocks noChangeShapeType="1"/>
          </p:cNvSpPr>
          <p:nvPr/>
        </p:nvSpPr>
        <p:spPr bwMode="auto">
          <a:xfrm>
            <a:off x="2511425" y="1258888"/>
            <a:ext cx="0" cy="935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09" name="Freeform 180"/>
          <p:cNvSpPr>
            <a:spLocks/>
          </p:cNvSpPr>
          <p:nvPr/>
        </p:nvSpPr>
        <p:spPr bwMode="auto">
          <a:xfrm>
            <a:off x="3889375" y="1255713"/>
            <a:ext cx="1203325" cy="938212"/>
          </a:xfrm>
          <a:custGeom>
            <a:avLst/>
            <a:gdLst>
              <a:gd name="T0" fmla="*/ 0 w 758"/>
              <a:gd name="T1" fmla="*/ 1368957834 h 642"/>
              <a:gd name="T2" fmla="*/ 1907759254 w 758"/>
              <a:gd name="T3" fmla="*/ 1368957834 h 642"/>
              <a:gd name="T4" fmla="*/ 1907759254 w 758"/>
              <a:gd name="T5" fmla="*/ 0 h 642"/>
              <a:gd name="T6" fmla="*/ 0 w 758"/>
              <a:gd name="T7" fmla="*/ 0 h 642"/>
              <a:gd name="T8" fmla="*/ 0 60000 65536"/>
              <a:gd name="T9" fmla="*/ 0 60000 65536"/>
              <a:gd name="T10" fmla="*/ 0 60000 65536"/>
              <a:gd name="T11" fmla="*/ 0 60000 65536"/>
              <a:gd name="T12" fmla="*/ 0 w 758"/>
              <a:gd name="T13" fmla="*/ 0 h 642"/>
              <a:gd name="T14" fmla="*/ 758 w 758"/>
              <a:gd name="T15" fmla="*/ 642 h 6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8" h="642">
                <a:moveTo>
                  <a:pt x="0" y="641"/>
                </a:moveTo>
                <a:lnTo>
                  <a:pt x="757" y="641"/>
                </a:lnTo>
                <a:lnTo>
                  <a:pt x="7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10" name="Line 181"/>
          <p:cNvSpPr>
            <a:spLocks noChangeShapeType="1"/>
          </p:cNvSpPr>
          <p:nvPr/>
        </p:nvSpPr>
        <p:spPr bwMode="auto">
          <a:xfrm>
            <a:off x="3889375" y="1258888"/>
            <a:ext cx="0" cy="935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11" name="Freeform 182"/>
          <p:cNvSpPr>
            <a:spLocks/>
          </p:cNvSpPr>
          <p:nvPr/>
        </p:nvSpPr>
        <p:spPr bwMode="auto">
          <a:xfrm>
            <a:off x="5089525" y="1255713"/>
            <a:ext cx="1468438" cy="938212"/>
          </a:xfrm>
          <a:custGeom>
            <a:avLst/>
            <a:gdLst>
              <a:gd name="T0" fmla="*/ 0 w 925"/>
              <a:gd name="T1" fmla="*/ 1368957834 h 642"/>
              <a:gd name="T2" fmla="*/ 2147483647 w 925"/>
              <a:gd name="T3" fmla="*/ 1368957834 h 642"/>
              <a:gd name="T4" fmla="*/ 2147483647 w 925"/>
              <a:gd name="T5" fmla="*/ 0 h 642"/>
              <a:gd name="T6" fmla="*/ 0 w 925"/>
              <a:gd name="T7" fmla="*/ 0 h 642"/>
              <a:gd name="T8" fmla="*/ 0 60000 65536"/>
              <a:gd name="T9" fmla="*/ 0 60000 65536"/>
              <a:gd name="T10" fmla="*/ 0 60000 65536"/>
              <a:gd name="T11" fmla="*/ 0 60000 65536"/>
              <a:gd name="T12" fmla="*/ 0 w 925"/>
              <a:gd name="T13" fmla="*/ 0 h 642"/>
              <a:gd name="T14" fmla="*/ 925 w 925"/>
              <a:gd name="T15" fmla="*/ 642 h 6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5" h="642">
                <a:moveTo>
                  <a:pt x="0" y="641"/>
                </a:moveTo>
                <a:lnTo>
                  <a:pt x="924" y="641"/>
                </a:lnTo>
                <a:lnTo>
                  <a:pt x="92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12" name="Line 183"/>
          <p:cNvSpPr>
            <a:spLocks noChangeShapeType="1"/>
          </p:cNvSpPr>
          <p:nvPr/>
        </p:nvSpPr>
        <p:spPr bwMode="auto">
          <a:xfrm>
            <a:off x="5089525" y="1258888"/>
            <a:ext cx="0" cy="935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13" name="Freeform 184"/>
          <p:cNvSpPr>
            <a:spLocks/>
          </p:cNvSpPr>
          <p:nvPr/>
        </p:nvSpPr>
        <p:spPr bwMode="auto">
          <a:xfrm>
            <a:off x="6553200" y="1255713"/>
            <a:ext cx="1693863" cy="938212"/>
          </a:xfrm>
          <a:custGeom>
            <a:avLst/>
            <a:gdLst>
              <a:gd name="T0" fmla="*/ 0 w 1067"/>
              <a:gd name="T1" fmla="*/ 1368957834 h 642"/>
              <a:gd name="T2" fmla="*/ 2147483647 w 1067"/>
              <a:gd name="T3" fmla="*/ 1368957834 h 642"/>
              <a:gd name="T4" fmla="*/ 2147483647 w 1067"/>
              <a:gd name="T5" fmla="*/ 0 h 642"/>
              <a:gd name="T6" fmla="*/ 0 w 1067"/>
              <a:gd name="T7" fmla="*/ 0 h 642"/>
              <a:gd name="T8" fmla="*/ 0 60000 65536"/>
              <a:gd name="T9" fmla="*/ 0 60000 65536"/>
              <a:gd name="T10" fmla="*/ 0 60000 65536"/>
              <a:gd name="T11" fmla="*/ 0 60000 65536"/>
              <a:gd name="T12" fmla="*/ 0 w 1067"/>
              <a:gd name="T13" fmla="*/ 0 h 642"/>
              <a:gd name="T14" fmla="*/ 1067 w 1067"/>
              <a:gd name="T15" fmla="*/ 642 h 6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7" h="642">
                <a:moveTo>
                  <a:pt x="0" y="641"/>
                </a:moveTo>
                <a:lnTo>
                  <a:pt x="1066" y="641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14" name="Line 185"/>
          <p:cNvSpPr>
            <a:spLocks noChangeShapeType="1"/>
          </p:cNvSpPr>
          <p:nvPr/>
        </p:nvSpPr>
        <p:spPr bwMode="auto">
          <a:xfrm>
            <a:off x="6553200" y="1258888"/>
            <a:ext cx="0" cy="935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15" name="Freeform 186"/>
          <p:cNvSpPr>
            <a:spLocks/>
          </p:cNvSpPr>
          <p:nvPr/>
        </p:nvSpPr>
        <p:spPr bwMode="auto">
          <a:xfrm>
            <a:off x="320675" y="2193925"/>
            <a:ext cx="1098550" cy="822325"/>
          </a:xfrm>
          <a:custGeom>
            <a:avLst/>
            <a:gdLst>
              <a:gd name="T0" fmla="*/ 0 w 692"/>
              <a:gd name="T1" fmla="*/ 1198964301 h 563"/>
              <a:gd name="T2" fmla="*/ 1741428942 w 692"/>
              <a:gd name="T3" fmla="*/ 1198964301 h 563"/>
              <a:gd name="T4" fmla="*/ 1741428942 w 692"/>
              <a:gd name="T5" fmla="*/ 0 h 563"/>
              <a:gd name="T6" fmla="*/ 0 w 692"/>
              <a:gd name="T7" fmla="*/ 0 h 563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563"/>
              <a:gd name="T14" fmla="*/ 692 w 692"/>
              <a:gd name="T15" fmla="*/ 563 h 5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563">
                <a:moveTo>
                  <a:pt x="0" y="562"/>
                </a:moveTo>
                <a:lnTo>
                  <a:pt x="691" y="562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16" name="Line 187"/>
          <p:cNvSpPr>
            <a:spLocks noChangeShapeType="1"/>
          </p:cNvSpPr>
          <p:nvPr/>
        </p:nvSpPr>
        <p:spPr bwMode="auto">
          <a:xfrm>
            <a:off x="320675" y="2195513"/>
            <a:ext cx="0" cy="819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17" name="Freeform 188"/>
          <p:cNvSpPr>
            <a:spLocks/>
          </p:cNvSpPr>
          <p:nvPr/>
        </p:nvSpPr>
        <p:spPr bwMode="auto">
          <a:xfrm>
            <a:off x="1416050" y="2193925"/>
            <a:ext cx="1098550" cy="822325"/>
          </a:xfrm>
          <a:custGeom>
            <a:avLst/>
            <a:gdLst>
              <a:gd name="T0" fmla="*/ 0 w 692"/>
              <a:gd name="T1" fmla="*/ 1198964301 h 563"/>
              <a:gd name="T2" fmla="*/ 1741428942 w 692"/>
              <a:gd name="T3" fmla="*/ 1198964301 h 563"/>
              <a:gd name="T4" fmla="*/ 1741428942 w 692"/>
              <a:gd name="T5" fmla="*/ 0 h 563"/>
              <a:gd name="T6" fmla="*/ 0 w 692"/>
              <a:gd name="T7" fmla="*/ 0 h 563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563"/>
              <a:gd name="T14" fmla="*/ 692 w 692"/>
              <a:gd name="T15" fmla="*/ 563 h 5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563">
                <a:moveTo>
                  <a:pt x="0" y="562"/>
                </a:moveTo>
                <a:lnTo>
                  <a:pt x="691" y="562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18" name="Line 189"/>
          <p:cNvSpPr>
            <a:spLocks noChangeShapeType="1"/>
          </p:cNvSpPr>
          <p:nvPr/>
        </p:nvSpPr>
        <p:spPr bwMode="auto">
          <a:xfrm>
            <a:off x="1416050" y="2195513"/>
            <a:ext cx="0" cy="819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19" name="Freeform 190"/>
          <p:cNvSpPr>
            <a:spLocks/>
          </p:cNvSpPr>
          <p:nvPr/>
        </p:nvSpPr>
        <p:spPr bwMode="auto">
          <a:xfrm>
            <a:off x="2511425" y="2193925"/>
            <a:ext cx="1381125" cy="822325"/>
          </a:xfrm>
          <a:custGeom>
            <a:avLst/>
            <a:gdLst>
              <a:gd name="T0" fmla="*/ 0 w 870"/>
              <a:gd name="T1" fmla="*/ 1198964301 h 563"/>
              <a:gd name="T2" fmla="*/ 2147483647 w 870"/>
              <a:gd name="T3" fmla="*/ 1198964301 h 563"/>
              <a:gd name="T4" fmla="*/ 2147483647 w 870"/>
              <a:gd name="T5" fmla="*/ 0 h 563"/>
              <a:gd name="T6" fmla="*/ 0 w 870"/>
              <a:gd name="T7" fmla="*/ 0 h 563"/>
              <a:gd name="T8" fmla="*/ 0 60000 65536"/>
              <a:gd name="T9" fmla="*/ 0 60000 65536"/>
              <a:gd name="T10" fmla="*/ 0 60000 65536"/>
              <a:gd name="T11" fmla="*/ 0 60000 65536"/>
              <a:gd name="T12" fmla="*/ 0 w 870"/>
              <a:gd name="T13" fmla="*/ 0 h 563"/>
              <a:gd name="T14" fmla="*/ 870 w 870"/>
              <a:gd name="T15" fmla="*/ 563 h 5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0" h="563">
                <a:moveTo>
                  <a:pt x="0" y="562"/>
                </a:moveTo>
                <a:lnTo>
                  <a:pt x="869" y="562"/>
                </a:lnTo>
                <a:lnTo>
                  <a:pt x="8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20" name="Line 191"/>
          <p:cNvSpPr>
            <a:spLocks noChangeShapeType="1"/>
          </p:cNvSpPr>
          <p:nvPr/>
        </p:nvSpPr>
        <p:spPr bwMode="auto">
          <a:xfrm>
            <a:off x="2511425" y="2195513"/>
            <a:ext cx="0" cy="819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21" name="Freeform 192"/>
          <p:cNvSpPr>
            <a:spLocks/>
          </p:cNvSpPr>
          <p:nvPr/>
        </p:nvSpPr>
        <p:spPr bwMode="auto">
          <a:xfrm>
            <a:off x="3889375" y="2193925"/>
            <a:ext cx="1203325" cy="822325"/>
          </a:xfrm>
          <a:custGeom>
            <a:avLst/>
            <a:gdLst>
              <a:gd name="T0" fmla="*/ 0 w 758"/>
              <a:gd name="T1" fmla="*/ 1198964301 h 563"/>
              <a:gd name="T2" fmla="*/ 1907759254 w 758"/>
              <a:gd name="T3" fmla="*/ 1198964301 h 563"/>
              <a:gd name="T4" fmla="*/ 1907759254 w 758"/>
              <a:gd name="T5" fmla="*/ 0 h 563"/>
              <a:gd name="T6" fmla="*/ 0 w 758"/>
              <a:gd name="T7" fmla="*/ 0 h 563"/>
              <a:gd name="T8" fmla="*/ 0 60000 65536"/>
              <a:gd name="T9" fmla="*/ 0 60000 65536"/>
              <a:gd name="T10" fmla="*/ 0 60000 65536"/>
              <a:gd name="T11" fmla="*/ 0 60000 65536"/>
              <a:gd name="T12" fmla="*/ 0 w 758"/>
              <a:gd name="T13" fmla="*/ 0 h 563"/>
              <a:gd name="T14" fmla="*/ 758 w 758"/>
              <a:gd name="T15" fmla="*/ 563 h 5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8" h="563">
                <a:moveTo>
                  <a:pt x="0" y="562"/>
                </a:moveTo>
                <a:lnTo>
                  <a:pt x="757" y="562"/>
                </a:lnTo>
                <a:lnTo>
                  <a:pt x="7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22" name="Line 193"/>
          <p:cNvSpPr>
            <a:spLocks noChangeShapeType="1"/>
          </p:cNvSpPr>
          <p:nvPr/>
        </p:nvSpPr>
        <p:spPr bwMode="auto">
          <a:xfrm>
            <a:off x="3889375" y="2195513"/>
            <a:ext cx="0" cy="819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23" name="Freeform 194"/>
          <p:cNvSpPr>
            <a:spLocks/>
          </p:cNvSpPr>
          <p:nvPr/>
        </p:nvSpPr>
        <p:spPr bwMode="auto">
          <a:xfrm>
            <a:off x="5089525" y="2193925"/>
            <a:ext cx="1468438" cy="822325"/>
          </a:xfrm>
          <a:custGeom>
            <a:avLst/>
            <a:gdLst>
              <a:gd name="T0" fmla="*/ 0 w 925"/>
              <a:gd name="T1" fmla="*/ 1198964301 h 563"/>
              <a:gd name="T2" fmla="*/ 2147483647 w 925"/>
              <a:gd name="T3" fmla="*/ 1198964301 h 563"/>
              <a:gd name="T4" fmla="*/ 2147483647 w 925"/>
              <a:gd name="T5" fmla="*/ 0 h 563"/>
              <a:gd name="T6" fmla="*/ 0 w 925"/>
              <a:gd name="T7" fmla="*/ 0 h 563"/>
              <a:gd name="T8" fmla="*/ 0 60000 65536"/>
              <a:gd name="T9" fmla="*/ 0 60000 65536"/>
              <a:gd name="T10" fmla="*/ 0 60000 65536"/>
              <a:gd name="T11" fmla="*/ 0 60000 65536"/>
              <a:gd name="T12" fmla="*/ 0 w 925"/>
              <a:gd name="T13" fmla="*/ 0 h 563"/>
              <a:gd name="T14" fmla="*/ 925 w 925"/>
              <a:gd name="T15" fmla="*/ 563 h 5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5" h="563">
                <a:moveTo>
                  <a:pt x="0" y="562"/>
                </a:moveTo>
                <a:lnTo>
                  <a:pt x="924" y="562"/>
                </a:lnTo>
                <a:lnTo>
                  <a:pt x="92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24" name="Line 195"/>
          <p:cNvSpPr>
            <a:spLocks noChangeShapeType="1"/>
          </p:cNvSpPr>
          <p:nvPr/>
        </p:nvSpPr>
        <p:spPr bwMode="auto">
          <a:xfrm>
            <a:off x="5089525" y="2195513"/>
            <a:ext cx="0" cy="819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25" name="Freeform 196"/>
          <p:cNvSpPr>
            <a:spLocks/>
          </p:cNvSpPr>
          <p:nvPr/>
        </p:nvSpPr>
        <p:spPr bwMode="auto">
          <a:xfrm>
            <a:off x="6553200" y="2193925"/>
            <a:ext cx="1693863" cy="822325"/>
          </a:xfrm>
          <a:custGeom>
            <a:avLst/>
            <a:gdLst>
              <a:gd name="T0" fmla="*/ 0 w 1067"/>
              <a:gd name="T1" fmla="*/ 1198964301 h 563"/>
              <a:gd name="T2" fmla="*/ 2147483647 w 1067"/>
              <a:gd name="T3" fmla="*/ 1198964301 h 563"/>
              <a:gd name="T4" fmla="*/ 2147483647 w 1067"/>
              <a:gd name="T5" fmla="*/ 0 h 563"/>
              <a:gd name="T6" fmla="*/ 0 w 1067"/>
              <a:gd name="T7" fmla="*/ 0 h 563"/>
              <a:gd name="T8" fmla="*/ 0 60000 65536"/>
              <a:gd name="T9" fmla="*/ 0 60000 65536"/>
              <a:gd name="T10" fmla="*/ 0 60000 65536"/>
              <a:gd name="T11" fmla="*/ 0 60000 65536"/>
              <a:gd name="T12" fmla="*/ 0 w 1067"/>
              <a:gd name="T13" fmla="*/ 0 h 563"/>
              <a:gd name="T14" fmla="*/ 1067 w 1067"/>
              <a:gd name="T15" fmla="*/ 563 h 5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7" h="563">
                <a:moveTo>
                  <a:pt x="0" y="562"/>
                </a:moveTo>
                <a:lnTo>
                  <a:pt x="1066" y="562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26" name="Line 197"/>
          <p:cNvSpPr>
            <a:spLocks noChangeShapeType="1"/>
          </p:cNvSpPr>
          <p:nvPr/>
        </p:nvSpPr>
        <p:spPr bwMode="auto">
          <a:xfrm>
            <a:off x="6553200" y="2195513"/>
            <a:ext cx="0" cy="819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27" name="Freeform 198"/>
          <p:cNvSpPr>
            <a:spLocks/>
          </p:cNvSpPr>
          <p:nvPr/>
        </p:nvSpPr>
        <p:spPr bwMode="auto">
          <a:xfrm>
            <a:off x="320675" y="3014663"/>
            <a:ext cx="1098550" cy="823912"/>
          </a:xfrm>
          <a:custGeom>
            <a:avLst/>
            <a:gdLst>
              <a:gd name="T0" fmla="*/ 0 w 692"/>
              <a:gd name="T1" fmla="*/ 1201466597 h 564"/>
              <a:gd name="T2" fmla="*/ 1741428942 w 692"/>
              <a:gd name="T3" fmla="*/ 1201466597 h 564"/>
              <a:gd name="T4" fmla="*/ 1741428942 w 692"/>
              <a:gd name="T5" fmla="*/ 0 h 564"/>
              <a:gd name="T6" fmla="*/ 0 w 692"/>
              <a:gd name="T7" fmla="*/ 0 h 564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564"/>
              <a:gd name="T14" fmla="*/ 692 w 692"/>
              <a:gd name="T15" fmla="*/ 564 h 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564">
                <a:moveTo>
                  <a:pt x="0" y="563"/>
                </a:moveTo>
                <a:lnTo>
                  <a:pt x="691" y="563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28" name="Line 199"/>
          <p:cNvSpPr>
            <a:spLocks noChangeShapeType="1"/>
          </p:cNvSpPr>
          <p:nvPr/>
        </p:nvSpPr>
        <p:spPr bwMode="auto">
          <a:xfrm>
            <a:off x="320675" y="3016250"/>
            <a:ext cx="0" cy="820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29" name="Freeform 200"/>
          <p:cNvSpPr>
            <a:spLocks/>
          </p:cNvSpPr>
          <p:nvPr/>
        </p:nvSpPr>
        <p:spPr bwMode="auto">
          <a:xfrm>
            <a:off x="1416050" y="3014663"/>
            <a:ext cx="1098550" cy="823912"/>
          </a:xfrm>
          <a:custGeom>
            <a:avLst/>
            <a:gdLst>
              <a:gd name="T0" fmla="*/ 0 w 692"/>
              <a:gd name="T1" fmla="*/ 1201466597 h 564"/>
              <a:gd name="T2" fmla="*/ 1741428942 w 692"/>
              <a:gd name="T3" fmla="*/ 1201466597 h 564"/>
              <a:gd name="T4" fmla="*/ 1741428942 w 692"/>
              <a:gd name="T5" fmla="*/ 0 h 564"/>
              <a:gd name="T6" fmla="*/ 0 w 692"/>
              <a:gd name="T7" fmla="*/ 0 h 564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564"/>
              <a:gd name="T14" fmla="*/ 692 w 692"/>
              <a:gd name="T15" fmla="*/ 564 h 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564">
                <a:moveTo>
                  <a:pt x="0" y="563"/>
                </a:moveTo>
                <a:lnTo>
                  <a:pt x="691" y="563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30" name="Line 201"/>
          <p:cNvSpPr>
            <a:spLocks noChangeShapeType="1"/>
          </p:cNvSpPr>
          <p:nvPr/>
        </p:nvSpPr>
        <p:spPr bwMode="auto">
          <a:xfrm>
            <a:off x="1416050" y="3016250"/>
            <a:ext cx="0" cy="820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31" name="Freeform 202"/>
          <p:cNvSpPr>
            <a:spLocks/>
          </p:cNvSpPr>
          <p:nvPr/>
        </p:nvSpPr>
        <p:spPr bwMode="auto">
          <a:xfrm>
            <a:off x="2511425" y="3014663"/>
            <a:ext cx="1381125" cy="823912"/>
          </a:xfrm>
          <a:custGeom>
            <a:avLst/>
            <a:gdLst>
              <a:gd name="T0" fmla="*/ 0 w 870"/>
              <a:gd name="T1" fmla="*/ 1201466597 h 564"/>
              <a:gd name="T2" fmla="*/ 2147483647 w 870"/>
              <a:gd name="T3" fmla="*/ 1201466597 h 564"/>
              <a:gd name="T4" fmla="*/ 2147483647 w 870"/>
              <a:gd name="T5" fmla="*/ 0 h 564"/>
              <a:gd name="T6" fmla="*/ 0 w 870"/>
              <a:gd name="T7" fmla="*/ 0 h 564"/>
              <a:gd name="T8" fmla="*/ 0 60000 65536"/>
              <a:gd name="T9" fmla="*/ 0 60000 65536"/>
              <a:gd name="T10" fmla="*/ 0 60000 65536"/>
              <a:gd name="T11" fmla="*/ 0 60000 65536"/>
              <a:gd name="T12" fmla="*/ 0 w 870"/>
              <a:gd name="T13" fmla="*/ 0 h 564"/>
              <a:gd name="T14" fmla="*/ 870 w 870"/>
              <a:gd name="T15" fmla="*/ 564 h 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0" h="564">
                <a:moveTo>
                  <a:pt x="0" y="563"/>
                </a:moveTo>
                <a:lnTo>
                  <a:pt x="869" y="563"/>
                </a:lnTo>
                <a:lnTo>
                  <a:pt x="8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32" name="Line 203"/>
          <p:cNvSpPr>
            <a:spLocks noChangeShapeType="1"/>
          </p:cNvSpPr>
          <p:nvPr/>
        </p:nvSpPr>
        <p:spPr bwMode="auto">
          <a:xfrm>
            <a:off x="2511425" y="3016250"/>
            <a:ext cx="0" cy="820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Freeform 204"/>
          <p:cNvSpPr>
            <a:spLocks/>
          </p:cNvSpPr>
          <p:nvPr/>
        </p:nvSpPr>
        <p:spPr bwMode="auto">
          <a:xfrm>
            <a:off x="3889375" y="3014663"/>
            <a:ext cx="1203325" cy="823912"/>
          </a:xfrm>
          <a:custGeom>
            <a:avLst/>
            <a:gdLst>
              <a:gd name="T0" fmla="*/ 0 w 758"/>
              <a:gd name="T1" fmla="*/ 1201466597 h 564"/>
              <a:gd name="T2" fmla="*/ 1907759254 w 758"/>
              <a:gd name="T3" fmla="*/ 1201466597 h 564"/>
              <a:gd name="T4" fmla="*/ 1907759254 w 758"/>
              <a:gd name="T5" fmla="*/ 0 h 564"/>
              <a:gd name="T6" fmla="*/ 0 w 758"/>
              <a:gd name="T7" fmla="*/ 0 h 564"/>
              <a:gd name="T8" fmla="*/ 0 60000 65536"/>
              <a:gd name="T9" fmla="*/ 0 60000 65536"/>
              <a:gd name="T10" fmla="*/ 0 60000 65536"/>
              <a:gd name="T11" fmla="*/ 0 60000 65536"/>
              <a:gd name="T12" fmla="*/ 0 w 758"/>
              <a:gd name="T13" fmla="*/ 0 h 564"/>
              <a:gd name="T14" fmla="*/ 758 w 758"/>
              <a:gd name="T15" fmla="*/ 564 h 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8" h="564">
                <a:moveTo>
                  <a:pt x="0" y="563"/>
                </a:moveTo>
                <a:lnTo>
                  <a:pt x="757" y="563"/>
                </a:lnTo>
                <a:lnTo>
                  <a:pt x="7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34" name="Line 205"/>
          <p:cNvSpPr>
            <a:spLocks noChangeShapeType="1"/>
          </p:cNvSpPr>
          <p:nvPr/>
        </p:nvSpPr>
        <p:spPr bwMode="auto">
          <a:xfrm>
            <a:off x="3889375" y="3016250"/>
            <a:ext cx="0" cy="820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35" name="Freeform 206"/>
          <p:cNvSpPr>
            <a:spLocks/>
          </p:cNvSpPr>
          <p:nvPr/>
        </p:nvSpPr>
        <p:spPr bwMode="auto">
          <a:xfrm>
            <a:off x="5089525" y="3014663"/>
            <a:ext cx="1468438" cy="823912"/>
          </a:xfrm>
          <a:custGeom>
            <a:avLst/>
            <a:gdLst>
              <a:gd name="T0" fmla="*/ 0 w 925"/>
              <a:gd name="T1" fmla="*/ 1201466597 h 564"/>
              <a:gd name="T2" fmla="*/ 2147483647 w 925"/>
              <a:gd name="T3" fmla="*/ 1201466597 h 564"/>
              <a:gd name="T4" fmla="*/ 2147483647 w 925"/>
              <a:gd name="T5" fmla="*/ 0 h 564"/>
              <a:gd name="T6" fmla="*/ 0 w 925"/>
              <a:gd name="T7" fmla="*/ 0 h 564"/>
              <a:gd name="T8" fmla="*/ 0 60000 65536"/>
              <a:gd name="T9" fmla="*/ 0 60000 65536"/>
              <a:gd name="T10" fmla="*/ 0 60000 65536"/>
              <a:gd name="T11" fmla="*/ 0 60000 65536"/>
              <a:gd name="T12" fmla="*/ 0 w 925"/>
              <a:gd name="T13" fmla="*/ 0 h 564"/>
              <a:gd name="T14" fmla="*/ 925 w 925"/>
              <a:gd name="T15" fmla="*/ 564 h 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5" h="564">
                <a:moveTo>
                  <a:pt x="0" y="563"/>
                </a:moveTo>
                <a:lnTo>
                  <a:pt x="924" y="563"/>
                </a:lnTo>
                <a:lnTo>
                  <a:pt x="92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36" name="Line 207"/>
          <p:cNvSpPr>
            <a:spLocks noChangeShapeType="1"/>
          </p:cNvSpPr>
          <p:nvPr/>
        </p:nvSpPr>
        <p:spPr bwMode="auto">
          <a:xfrm>
            <a:off x="5089525" y="3016250"/>
            <a:ext cx="0" cy="820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37" name="Freeform 208"/>
          <p:cNvSpPr>
            <a:spLocks/>
          </p:cNvSpPr>
          <p:nvPr/>
        </p:nvSpPr>
        <p:spPr bwMode="auto">
          <a:xfrm>
            <a:off x="6553200" y="3014663"/>
            <a:ext cx="1693863" cy="823912"/>
          </a:xfrm>
          <a:custGeom>
            <a:avLst/>
            <a:gdLst>
              <a:gd name="T0" fmla="*/ 0 w 1067"/>
              <a:gd name="T1" fmla="*/ 1201466597 h 564"/>
              <a:gd name="T2" fmla="*/ 2147483647 w 1067"/>
              <a:gd name="T3" fmla="*/ 1201466597 h 564"/>
              <a:gd name="T4" fmla="*/ 2147483647 w 1067"/>
              <a:gd name="T5" fmla="*/ 0 h 564"/>
              <a:gd name="T6" fmla="*/ 0 w 1067"/>
              <a:gd name="T7" fmla="*/ 0 h 564"/>
              <a:gd name="T8" fmla="*/ 0 60000 65536"/>
              <a:gd name="T9" fmla="*/ 0 60000 65536"/>
              <a:gd name="T10" fmla="*/ 0 60000 65536"/>
              <a:gd name="T11" fmla="*/ 0 60000 65536"/>
              <a:gd name="T12" fmla="*/ 0 w 1067"/>
              <a:gd name="T13" fmla="*/ 0 h 564"/>
              <a:gd name="T14" fmla="*/ 1067 w 1067"/>
              <a:gd name="T15" fmla="*/ 564 h 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7" h="564">
                <a:moveTo>
                  <a:pt x="0" y="563"/>
                </a:moveTo>
                <a:lnTo>
                  <a:pt x="1066" y="563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38" name="Line 209"/>
          <p:cNvSpPr>
            <a:spLocks noChangeShapeType="1"/>
          </p:cNvSpPr>
          <p:nvPr/>
        </p:nvSpPr>
        <p:spPr bwMode="auto">
          <a:xfrm>
            <a:off x="6553200" y="3016250"/>
            <a:ext cx="0" cy="820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Freeform 210"/>
          <p:cNvSpPr>
            <a:spLocks/>
          </p:cNvSpPr>
          <p:nvPr/>
        </p:nvSpPr>
        <p:spPr bwMode="auto">
          <a:xfrm>
            <a:off x="320675" y="3836988"/>
            <a:ext cx="1098550" cy="815975"/>
          </a:xfrm>
          <a:custGeom>
            <a:avLst/>
            <a:gdLst>
              <a:gd name="T0" fmla="*/ 0 w 692"/>
              <a:gd name="T1" fmla="*/ 1191079137 h 558"/>
              <a:gd name="T2" fmla="*/ 1741428942 w 692"/>
              <a:gd name="T3" fmla="*/ 1191079137 h 558"/>
              <a:gd name="T4" fmla="*/ 1741428942 w 692"/>
              <a:gd name="T5" fmla="*/ 0 h 558"/>
              <a:gd name="T6" fmla="*/ 0 w 692"/>
              <a:gd name="T7" fmla="*/ 0 h 558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558"/>
              <a:gd name="T14" fmla="*/ 692 w 692"/>
              <a:gd name="T15" fmla="*/ 558 h 5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558">
                <a:moveTo>
                  <a:pt x="0" y="557"/>
                </a:moveTo>
                <a:lnTo>
                  <a:pt x="691" y="557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40" name="Line 211"/>
          <p:cNvSpPr>
            <a:spLocks noChangeShapeType="1"/>
          </p:cNvSpPr>
          <p:nvPr/>
        </p:nvSpPr>
        <p:spPr bwMode="auto">
          <a:xfrm>
            <a:off x="320675" y="3838575"/>
            <a:ext cx="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41" name="Freeform 212"/>
          <p:cNvSpPr>
            <a:spLocks/>
          </p:cNvSpPr>
          <p:nvPr/>
        </p:nvSpPr>
        <p:spPr bwMode="auto">
          <a:xfrm>
            <a:off x="1416050" y="3836988"/>
            <a:ext cx="1098550" cy="815975"/>
          </a:xfrm>
          <a:custGeom>
            <a:avLst/>
            <a:gdLst>
              <a:gd name="T0" fmla="*/ 0 w 692"/>
              <a:gd name="T1" fmla="*/ 1191079137 h 558"/>
              <a:gd name="T2" fmla="*/ 1741428942 w 692"/>
              <a:gd name="T3" fmla="*/ 1191079137 h 558"/>
              <a:gd name="T4" fmla="*/ 1741428942 w 692"/>
              <a:gd name="T5" fmla="*/ 0 h 558"/>
              <a:gd name="T6" fmla="*/ 0 w 692"/>
              <a:gd name="T7" fmla="*/ 0 h 558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558"/>
              <a:gd name="T14" fmla="*/ 692 w 692"/>
              <a:gd name="T15" fmla="*/ 558 h 5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558">
                <a:moveTo>
                  <a:pt x="0" y="557"/>
                </a:moveTo>
                <a:lnTo>
                  <a:pt x="691" y="557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42" name="Line 213"/>
          <p:cNvSpPr>
            <a:spLocks noChangeShapeType="1"/>
          </p:cNvSpPr>
          <p:nvPr/>
        </p:nvSpPr>
        <p:spPr bwMode="auto">
          <a:xfrm>
            <a:off x="1416050" y="3838575"/>
            <a:ext cx="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Freeform 214"/>
          <p:cNvSpPr>
            <a:spLocks/>
          </p:cNvSpPr>
          <p:nvPr/>
        </p:nvSpPr>
        <p:spPr bwMode="auto">
          <a:xfrm>
            <a:off x="2511425" y="3836988"/>
            <a:ext cx="1381125" cy="815975"/>
          </a:xfrm>
          <a:custGeom>
            <a:avLst/>
            <a:gdLst>
              <a:gd name="T0" fmla="*/ 0 w 870"/>
              <a:gd name="T1" fmla="*/ 1191079137 h 558"/>
              <a:gd name="T2" fmla="*/ 2147483647 w 870"/>
              <a:gd name="T3" fmla="*/ 1191079137 h 558"/>
              <a:gd name="T4" fmla="*/ 2147483647 w 870"/>
              <a:gd name="T5" fmla="*/ 0 h 558"/>
              <a:gd name="T6" fmla="*/ 0 w 870"/>
              <a:gd name="T7" fmla="*/ 0 h 558"/>
              <a:gd name="T8" fmla="*/ 0 60000 65536"/>
              <a:gd name="T9" fmla="*/ 0 60000 65536"/>
              <a:gd name="T10" fmla="*/ 0 60000 65536"/>
              <a:gd name="T11" fmla="*/ 0 60000 65536"/>
              <a:gd name="T12" fmla="*/ 0 w 870"/>
              <a:gd name="T13" fmla="*/ 0 h 558"/>
              <a:gd name="T14" fmla="*/ 870 w 870"/>
              <a:gd name="T15" fmla="*/ 558 h 5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0" h="558">
                <a:moveTo>
                  <a:pt x="0" y="557"/>
                </a:moveTo>
                <a:lnTo>
                  <a:pt x="869" y="557"/>
                </a:lnTo>
                <a:lnTo>
                  <a:pt x="8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44" name="Line 215"/>
          <p:cNvSpPr>
            <a:spLocks noChangeShapeType="1"/>
          </p:cNvSpPr>
          <p:nvPr/>
        </p:nvSpPr>
        <p:spPr bwMode="auto">
          <a:xfrm>
            <a:off x="2511425" y="3838575"/>
            <a:ext cx="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45" name="Freeform 216"/>
          <p:cNvSpPr>
            <a:spLocks/>
          </p:cNvSpPr>
          <p:nvPr/>
        </p:nvSpPr>
        <p:spPr bwMode="auto">
          <a:xfrm>
            <a:off x="3889375" y="3836988"/>
            <a:ext cx="1203325" cy="815975"/>
          </a:xfrm>
          <a:custGeom>
            <a:avLst/>
            <a:gdLst>
              <a:gd name="T0" fmla="*/ 0 w 758"/>
              <a:gd name="T1" fmla="*/ 1191079137 h 558"/>
              <a:gd name="T2" fmla="*/ 1907759254 w 758"/>
              <a:gd name="T3" fmla="*/ 1191079137 h 558"/>
              <a:gd name="T4" fmla="*/ 1907759254 w 758"/>
              <a:gd name="T5" fmla="*/ 0 h 558"/>
              <a:gd name="T6" fmla="*/ 0 w 758"/>
              <a:gd name="T7" fmla="*/ 0 h 558"/>
              <a:gd name="T8" fmla="*/ 0 60000 65536"/>
              <a:gd name="T9" fmla="*/ 0 60000 65536"/>
              <a:gd name="T10" fmla="*/ 0 60000 65536"/>
              <a:gd name="T11" fmla="*/ 0 60000 65536"/>
              <a:gd name="T12" fmla="*/ 0 w 758"/>
              <a:gd name="T13" fmla="*/ 0 h 558"/>
              <a:gd name="T14" fmla="*/ 758 w 758"/>
              <a:gd name="T15" fmla="*/ 558 h 5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8" h="558">
                <a:moveTo>
                  <a:pt x="0" y="557"/>
                </a:moveTo>
                <a:lnTo>
                  <a:pt x="757" y="557"/>
                </a:lnTo>
                <a:lnTo>
                  <a:pt x="7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46" name="Line 217"/>
          <p:cNvSpPr>
            <a:spLocks noChangeShapeType="1"/>
          </p:cNvSpPr>
          <p:nvPr/>
        </p:nvSpPr>
        <p:spPr bwMode="auto">
          <a:xfrm>
            <a:off x="3889375" y="3838575"/>
            <a:ext cx="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47" name="Freeform 218"/>
          <p:cNvSpPr>
            <a:spLocks/>
          </p:cNvSpPr>
          <p:nvPr/>
        </p:nvSpPr>
        <p:spPr bwMode="auto">
          <a:xfrm>
            <a:off x="5089525" y="3836988"/>
            <a:ext cx="1468438" cy="815975"/>
          </a:xfrm>
          <a:custGeom>
            <a:avLst/>
            <a:gdLst>
              <a:gd name="T0" fmla="*/ 0 w 925"/>
              <a:gd name="T1" fmla="*/ 1191079137 h 558"/>
              <a:gd name="T2" fmla="*/ 2147483647 w 925"/>
              <a:gd name="T3" fmla="*/ 1191079137 h 558"/>
              <a:gd name="T4" fmla="*/ 2147483647 w 925"/>
              <a:gd name="T5" fmla="*/ 0 h 558"/>
              <a:gd name="T6" fmla="*/ 0 w 925"/>
              <a:gd name="T7" fmla="*/ 0 h 558"/>
              <a:gd name="T8" fmla="*/ 0 60000 65536"/>
              <a:gd name="T9" fmla="*/ 0 60000 65536"/>
              <a:gd name="T10" fmla="*/ 0 60000 65536"/>
              <a:gd name="T11" fmla="*/ 0 60000 65536"/>
              <a:gd name="T12" fmla="*/ 0 w 925"/>
              <a:gd name="T13" fmla="*/ 0 h 558"/>
              <a:gd name="T14" fmla="*/ 925 w 925"/>
              <a:gd name="T15" fmla="*/ 558 h 5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5" h="558">
                <a:moveTo>
                  <a:pt x="0" y="557"/>
                </a:moveTo>
                <a:lnTo>
                  <a:pt x="924" y="557"/>
                </a:lnTo>
                <a:lnTo>
                  <a:pt x="92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48" name="Line 219"/>
          <p:cNvSpPr>
            <a:spLocks noChangeShapeType="1"/>
          </p:cNvSpPr>
          <p:nvPr/>
        </p:nvSpPr>
        <p:spPr bwMode="auto">
          <a:xfrm>
            <a:off x="5089525" y="3838575"/>
            <a:ext cx="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49" name="Freeform 220"/>
          <p:cNvSpPr>
            <a:spLocks/>
          </p:cNvSpPr>
          <p:nvPr/>
        </p:nvSpPr>
        <p:spPr bwMode="auto">
          <a:xfrm>
            <a:off x="6553200" y="3836988"/>
            <a:ext cx="1693863" cy="815975"/>
          </a:xfrm>
          <a:custGeom>
            <a:avLst/>
            <a:gdLst>
              <a:gd name="T0" fmla="*/ 0 w 1067"/>
              <a:gd name="T1" fmla="*/ 1191079137 h 558"/>
              <a:gd name="T2" fmla="*/ 2147483647 w 1067"/>
              <a:gd name="T3" fmla="*/ 1191079137 h 558"/>
              <a:gd name="T4" fmla="*/ 2147483647 w 1067"/>
              <a:gd name="T5" fmla="*/ 0 h 558"/>
              <a:gd name="T6" fmla="*/ 0 w 1067"/>
              <a:gd name="T7" fmla="*/ 0 h 558"/>
              <a:gd name="T8" fmla="*/ 0 60000 65536"/>
              <a:gd name="T9" fmla="*/ 0 60000 65536"/>
              <a:gd name="T10" fmla="*/ 0 60000 65536"/>
              <a:gd name="T11" fmla="*/ 0 60000 65536"/>
              <a:gd name="T12" fmla="*/ 0 w 1067"/>
              <a:gd name="T13" fmla="*/ 0 h 558"/>
              <a:gd name="T14" fmla="*/ 1067 w 1067"/>
              <a:gd name="T15" fmla="*/ 558 h 5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7" h="558">
                <a:moveTo>
                  <a:pt x="0" y="557"/>
                </a:moveTo>
                <a:lnTo>
                  <a:pt x="1066" y="557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50" name="Line 221"/>
          <p:cNvSpPr>
            <a:spLocks noChangeShapeType="1"/>
          </p:cNvSpPr>
          <p:nvPr/>
        </p:nvSpPr>
        <p:spPr bwMode="auto">
          <a:xfrm>
            <a:off x="6553200" y="3838575"/>
            <a:ext cx="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Freeform 222"/>
          <p:cNvSpPr>
            <a:spLocks/>
          </p:cNvSpPr>
          <p:nvPr/>
        </p:nvSpPr>
        <p:spPr bwMode="auto">
          <a:xfrm>
            <a:off x="320675" y="4649788"/>
            <a:ext cx="1098550" cy="814387"/>
          </a:xfrm>
          <a:custGeom>
            <a:avLst/>
            <a:gdLst>
              <a:gd name="T0" fmla="*/ 0 w 692"/>
              <a:gd name="T1" fmla="*/ 1188573546 h 557"/>
              <a:gd name="T2" fmla="*/ 1741428942 w 692"/>
              <a:gd name="T3" fmla="*/ 1188573546 h 557"/>
              <a:gd name="T4" fmla="*/ 1741428942 w 692"/>
              <a:gd name="T5" fmla="*/ 0 h 557"/>
              <a:gd name="T6" fmla="*/ 0 w 692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557"/>
              <a:gd name="T14" fmla="*/ 692 w 692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557">
                <a:moveTo>
                  <a:pt x="0" y="556"/>
                </a:moveTo>
                <a:lnTo>
                  <a:pt x="691" y="556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52" name="Line 223"/>
          <p:cNvSpPr>
            <a:spLocks noChangeShapeType="1"/>
          </p:cNvSpPr>
          <p:nvPr/>
        </p:nvSpPr>
        <p:spPr bwMode="auto">
          <a:xfrm>
            <a:off x="320675" y="4652963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Freeform 224"/>
          <p:cNvSpPr>
            <a:spLocks/>
          </p:cNvSpPr>
          <p:nvPr/>
        </p:nvSpPr>
        <p:spPr bwMode="auto">
          <a:xfrm>
            <a:off x="1416050" y="4649788"/>
            <a:ext cx="1098550" cy="814387"/>
          </a:xfrm>
          <a:custGeom>
            <a:avLst/>
            <a:gdLst>
              <a:gd name="T0" fmla="*/ 0 w 692"/>
              <a:gd name="T1" fmla="*/ 1188573546 h 557"/>
              <a:gd name="T2" fmla="*/ 1741428942 w 692"/>
              <a:gd name="T3" fmla="*/ 1188573546 h 557"/>
              <a:gd name="T4" fmla="*/ 1741428942 w 692"/>
              <a:gd name="T5" fmla="*/ 0 h 557"/>
              <a:gd name="T6" fmla="*/ 0 w 692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557"/>
              <a:gd name="T14" fmla="*/ 692 w 692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557">
                <a:moveTo>
                  <a:pt x="0" y="556"/>
                </a:moveTo>
                <a:lnTo>
                  <a:pt x="691" y="556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54" name="Line 225"/>
          <p:cNvSpPr>
            <a:spLocks noChangeShapeType="1"/>
          </p:cNvSpPr>
          <p:nvPr/>
        </p:nvSpPr>
        <p:spPr bwMode="auto">
          <a:xfrm>
            <a:off x="1416050" y="4652963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55" name="Freeform 226"/>
          <p:cNvSpPr>
            <a:spLocks/>
          </p:cNvSpPr>
          <p:nvPr/>
        </p:nvSpPr>
        <p:spPr bwMode="auto">
          <a:xfrm>
            <a:off x="2511425" y="4649788"/>
            <a:ext cx="1381125" cy="814387"/>
          </a:xfrm>
          <a:custGeom>
            <a:avLst/>
            <a:gdLst>
              <a:gd name="T0" fmla="*/ 0 w 870"/>
              <a:gd name="T1" fmla="*/ 1188573546 h 557"/>
              <a:gd name="T2" fmla="*/ 2147483647 w 870"/>
              <a:gd name="T3" fmla="*/ 1188573546 h 557"/>
              <a:gd name="T4" fmla="*/ 2147483647 w 870"/>
              <a:gd name="T5" fmla="*/ 0 h 557"/>
              <a:gd name="T6" fmla="*/ 0 w 870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870"/>
              <a:gd name="T13" fmla="*/ 0 h 557"/>
              <a:gd name="T14" fmla="*/ 870 w 870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0" h="557">
                <a:moveTo>
                  <a:pt x="0" y="556"/>
                </a:moveTo>
                <a:lnTo>
                  <a:pt x="869" y="556"/>
                </a:lnTo>
                <a:lnTo>
                  <a:pt x="8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56" name="Line 227"/>
          <p:cNvSpPr>
            <a:spLocks noChangeShapeType="1"/>
          </p:cNvSpPr>
          <p:nvPr/>
        </p:nvSpPr>
        <p:spPr bwMode="auto">
          <a:xfrm>
            <a:off x="2511425" y="4652963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57" name="Freeform 228"/>
          <p:cNvSpPr>
            <a:spLocks/>
          </p:cNvSpPr>
          <p:nvPr/>
        </p:nvSpPr>
        <p:spPr bwMode="auto">
          <a:xfrm>
            <a:off x="3889375" y="4649788"/>
            <a:ext cx="1203325" cy="814387"/>
          </a:xfrm>
          <a:custGeom>
            <a:avLst/>
            <a:gdLst>
              <a:gd name="T0" fmla="*/ 0 w 758"/>
              <a:gd name="T1" fmla="*/ 1188573546 h 557"/>
              <a:gd name="T2" fmla="*/ 1907759254 w 758"/>
              <a:gd name="T3" fmla="*/ 1188573546 h 557"/>
              <a:gd name="T4" fmla="*/ 1907759254 w 758"/>
              <a:gd name="T5" fmla="*/ 0 h 557"/>
              <a:gd name="T6" fmla="*/ 0 w 758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758"/>
              <a:gd name="T13" fmla="*/ 0 h 557"/>
              <a:gd name="T14" fmla="*/ 758 w 758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8" h="557">
                <a:moveTo>
                  <a:pt x="0" y="556"/>
                </a:moveTo>
                <a:lnTo>
                  <a:pt x="757" y="556"/>
                </a:lnTo>
                <a:lnTo>
                  <a:pt x="7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58" name="Line 229"/>
          <p:cNvSpPr>
            <a:spLocks noChangeShapeType="1"/>
          </p:cNvSpPr>
          <p:nvPr/>
        </p:nvSpPr>
        <p:spPr bwMode="auto">
          <a:xfrm>
            <a:off x="3889375" y="4652963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59" name="Freeform 230"/>
          <p:cNvSpPr>
            <a:spLocks/>
          </p:cNvSpPr>
          <p:nvPr/>
        </p:nvSpPr>
        <p:spPr bwMode="auto">
          <a:xfrm>
            <a:off x="5089525" y="4649788"/>
            <a:ext cx="1468438" cy="814387"/>
          </a:xfrm>
          <a:custGeom>
            <a:avLst/>
            <a:gdLst>
              <a:gd name="T0" fmla="*/ 0 w 925"/>
              <a:gd name="T1" fmla="*/ 1188573546 h 557"/>
              <a:gd name="T2" fmla="*/ 2147483647 w 925"/>
              <a:gd name="T3" fmla="*/ 1188573546 h 557"/>
              <a:gd name="T4" fmla="*/ 2147483647 w 925"/>
              <a:gd name="T5" fmla="*/ 0 h 557"/>
              <a:gd name="T6" fmla="*/ 0 w 925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925"/>
              <a:gd name="T13" fmla="*/ 0 h 557"/>
              <a:gd name="T14" fmla="*/ 925 w 925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5" h="557">
                <a:moveTo>
                  <a:pt x="0" y="556"/>
                </a:moveTo>
                <a:lnTo>
                  <a:pt x="924" y="556"/>
                </a:lnTo>
                <a:lnTo>
                  <a:pt x="92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60" name="Line 231"/>
          <p:cNvSpPr>
            <a:spLocks noChangeShapeType="1"/>
          </p:cNvSpPr>
          <p:nvPr/>
        </p:nvSpPr>
        <p:spPr bwMode="auto">
          <a:xfrm>
            <a:off x="5089525" y="4652963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61" name="Freeform 232"/>
          <p:cNvSpPr>
            <a:spLocks/>
          </p:cNvSpPr>
          <p:nvPr/>
        </p:nvSpPr>
        <p:spPr bwMode="auto">
          <a:xfrm>
            <a:off x="6553200" y="4649788"/>
            <a:ext cx="1693863" cy="814387"/>
          </a:xfrm>
          <a:custGeom>
            <a:avLst/>
            <a:gdLst>
              <a:gd name="T0" fmla="*/ 0 w 1067"/>
              <a:gd name="T1" fmla="*/ 1188573546 h 557"/>
              <a:gd name="T2" fmla="*/ 2147483647 w 1067"/>
              <a:gd name="T3" fmla="*/ 1188573546 h 557"/>
              <a:gd name="T4" fmla="*/ 2147483647 w 1067"/>
              <a:gd name="T5" fmla="*/ 0 h 557"/>
              <a:gd name="T6" fmla="*/ 0 w 1067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1067"/>
              <a:gd name="T13" fmla="*/ 0 h 557"/>
              <a:gd name="T14" fmla="*/ 1067 w 1067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7" h="557">
                <a:moveTo>
                  <a:pt x="0" y="556"/>
                </a:moveTo>
                <a:lnTo>
                  <a:pt x="1066" y="556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62" name="Line 233"/>
          <p:cNvSpPr>
            <a:spLocks noChangeShapeType="1"/>
          </p:cNvSpPr>
          <p:nvPr/>
        </p:nvSpPr>
        <p:spPr bwMode="auto">
          <a:xfrm>
            <a:off x="6553200" y="4652963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63" name="Rectangle 234"/>
          <p:cNvSpPr>
            <a:spLocks noChangeArrowheads="1"/>
          </p:cNvSpPr>
          <p:nvPr/>
        </p:nvSpPr>
        <p:spPr bwMode="auto">
          <a:xfrm>
            <a:off x="2279650" y="4502150"/>
            <a:ext cx="227013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64" name="Rectangle 235"/>
          <p:cNvSpPr>
            <a:spLocks noChangeArrowheads="1"/>
          </p:cNvSpPr>
          <p:nvPr/>
        </p:nvSpPr>
        <p:spPr bwMode="auto">
          <a:xfrm>
            <a:off x="2279650" y="3689350"/>
            <a:ext cx="227013" cy="144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65" name="Rectangle 236"/>
          <p:cNvSpPr>
            <a:spLocks noChangeArrowheads="1"/>
          </p:cNvSpPr>
          <p:nvPr/>
        </p:nvSpPr>
        <p:spPr bwMode="auto">
          <a:xfrm>
            <a:off x="2279650" y="5313363"/>
            <a:ext cx="227013" cy="144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66" name="Rectangle 237"/>
          <p:cNvSpPr>
            <a:spLocks noChangeArrowheads="1"/>
          </p:cNvSpPr>
          <p:nvPr/>
        </p:nvSpPr>
        <p:spPr bwMode="auto">
          <a:xfrm>
            <a:off x="3659188" y="4502150"/>
            <a:ext cx="227012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67" name="Rectangle 238"/>
          <p:cNvSpPr>
            <a:spLocks noChangeArrowheads="1"/>
          </p:cNvSpPr>
          <p:nvPr/>
        </p:nvSpPr>
        <p:spPr bwMode="auto">
          <a:xfrm>
            <a:off x="3659188" y="3689350"/>
            <a:ext cx="227012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68" name="Rectangle 239"/>
          <p:cNvSpPr>
            <a:spLocks noChangeArrowheads="1"/>
          </p:cNvSpPr>
          <p:nvPr/>
        </p:nvSpPr>
        <p:spPr bwMode="auto">
          <a:xfrm>
            <a:off x="3659188" y="5313363"/>
            <a:ext cx="227012" cy="144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69" name="Rectangle 240"/>
          <p:cNvSpPr>
            <a:spLocks noChangeArrowheads="1"/>
          </p:cNvSpPr>
          <p:nvPr/>
        </p:nvSpPr>
        <p:spPr bwMode="auto">
          <a:xfrm>
            <a:off x="2279650" y="2867025"/>
            <a:ext cx="227013" cy="144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70" name="Rectangle 241"/>
          <p:cNvSpPr>
            <a:spLocks noChangeArrowheads="1"/>
          </p:cNvSpPr>
          <p:nvPr/>
        </p:nvSpPr>
        <p:spPr bwMode="auto">
          <a:xfrm>
            <a:off x="3657600" y="2868613"/>
            <a:ext cx="227013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71" name="Rectangle 242"/>
          <p:cNvSpPr>
            <a:spLocks noChangeArrowheads="1"/>
          </p:cNvSpPr>
          <p:nvPr/>
        </p:nvSpPr>
        <p:spPr bwMode="auto">
          <a:xfrm>
            <a:off x="3657600" y="2044700"/>
            <a:ext cx="227013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72" name="Rectangle 243"/>
          <p:cNvSpPr>
            <a:spLocks noChangeArrowheads="1"/>
          </p:cNvSpPr>
          <p:nvPr/>
        </p:nvSpPr>
        <p:spPr bwMode="auto">
          <a:xfrm>
            <a:off x="4859338" y="4503738"/>
            <a:ext cx="225425" cy="141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73" name="Rectangle 244"/>
          <p:cNvSpPr>
            <a:spLocks noChangeArrowheads="1"/>
          </p:cNvSpPr>
          <p:nvPr/>
        </p:nvSpPr>
        <p:spPr bwMode="auto">
          <a:xfrm>
            <a:off x="4859338" y="3689350"/>
            <a:ext cx="225425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74" name="Rectangle 245"/>
          <p:cNvSpPr>
            <a:spLocks noChangeArrowheads="1"/>
          </p:cNvSpPr>
          <p:nvPr/>
        </p:nvSpPr>
        <p:spPr bwMode="auto">
          <a:xfrm>
            <a:off x="4859338" y="5314950"/>
            <a:ext cx="225425" cy="144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75" name="Rectangle 246"/>
          <p:cNvSpPr>
            <a:spLocks noChangeArrowheads="1"/>
          </p:cNvSpPr>
          <p:nvPr/>
        </p:nvSpPr>
        <p:spPr bwMode="auto">
          <a:xfrm>
            <a:off x="4859338" y="2046288"/>
            <a:ext cx="225425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76" name="Rectangle 247"/>
          <p:cNvSpPr>
            <a:spLocks noChangeArrowheads="1"/>
          </p:cNvSpPr>
          <p:nvPr/>
        </p:nvSpPr>
        <p:spPr bwMode="auto">
          <a:xfrm>
            <a:off x="6324600" y="4503738"/>
            <a:ext cx="225425" cy="141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77" name="Rectangle 248"/>
          <p:cNvSpPr>
            <a:spLocks noChangeArrowheads="1"/>
          </p:cNvSpPr>
          <p:nvPr/>
        </p:nvSpPr>
        <p:spPr bwMode="auto">
          <a:xfrm>
            <a:off x="6329363" y="5314950"/>
            <a:ext cx="223837" cy="144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78" name="Rectangle 249"/>
          <p:cNvSpPr>
            <a:spLocks noChangeArrowheads="1"/>
          </p:cNvSpPr>
          <p:nvPr/>
        </p:nvSpPr>
        <p:spPr bwMode="auto">
          <a:xfrm>
            <a:off x="6326188" y="3689350"/>
            <a:ext cx="225425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79" name="Rectangle 250"/>
          <p:cNvSpPr>
            <a:spLocks noChangeArrowheads="1"/>
          </p:cNvSpPr>
          <p:nvPr/>
        </p:nvSpPr>
        <p:spPr bwMode="auto">
          <a:xfrm>
            <a:off x="6326188" y="2867025"/>
            <a:ext cx="225425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80" name="Rectangle 251"/>
          <p:cNvSpPr>
            <a:spLocks noChangeArrowheads="1"/>
          </p:cNvSpPr>
          <p:nvPr/>
        </p:nvSpPr>
        <p:spPr bwMode="auto">
          <a:xfrm>
            <a:off x="8013700" y="2867025"/>
            <a:ext cx="227013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81" name="Rectangle 252"/>
          <p:cNvSpPr>
            <a:spLocks noChangeArrowheads="1"/>
          </p:cNvSpPr>
          <p:nvPr/>
        </p:nvSpPr>
        <p:spPr bwMode="auto">
          <a:xfrm>
            <a:off x="8013700" y="2046288"/>
            <a:ext cx="227013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82" name="Rectangle 253"/>
          <p:cNvSpPr>
            <a:spLocks noChangeArrowheads="1"/>
          </p:cNvSpPr>
          <p:nvPr/>
        </p:nvSpPr>
        <p:spPr bwMode="auto">
          <a:xfrm>
            <a:off x="8013700" y="4503738"/>
            <a:ext cx="227013" cy="141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83" name="Rectangle 254"/>
          <p:cNvSpPr>
            <a:spLocks noChangeArrowheads="1"/>
          </p:cNvSpPr>
          <p:nvPr/>
        </p:nvSpPr>
        <p:spPr bwMode="auto">
          <a:xfrm>
            <a:off x="8013700" y="3689350"/>
            <a:ext cx="227013" cy="142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84" name="Rectangle 255"/>
          <p:cNvSpPr>
            <a:spLocks noChangeArrowheads="1"/>
          </p:cNvSpPr>
          <p:nvPr/>
        </p:nvSpPr>
        <p:spPr bwMode="auto">
          <a:xfrm>
            <a:off x="8013700" y="5314950"/>
            <a:ext cx="227013" cy="144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85" name="Line 256"/>
          <p:cNvSpPr>
            <a:spLocks noChangeShapeType="1"/>
          </p:cNvSpPr>
          <p:nvPr/>
        </p:nvSpPr>
        <p:spPr bwMode="auto">
          <a:xfrm>
            <a:off x="4859338" y="2857500"/>
            <a:ext cx="2301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86" name="Line 257"/>
          <p:cNvSpPr>
            <a:spLocks noChangeShapeType="1"/>
          </p:cNvSpPr>
          <p:nvPr/>
        </p:nvSpPr>
        <p:spPr bwMode="auto">
          <a:xfrm>
            <a:off x="4854575" y="2862263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87" name="Line 258"/>
          <p:cNvSpPr>
            <a:spLocks noChangeShapeType="1"/>
          </p:cNvSpPr>
          <p:nvPr/>
        </p:nvSpPr>
        <p:spPr bwMode="auto">
          <a:xfrm>
            <a:off x="6346825" y="2036763"/>
            <a:ext cx="2095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88" name="Line 259"/>
          <p:cNvSpPr>
            <a:spLocks noChangeShapeType="1"/>
          </p:cNvSpPr>
          <p:nvPr/>
        </p:nvSpPr>
        <p:spPr bwMode="auto">
          <a:xfrm>
            <a:off x="6340475" y="2039938"/>
            <a:ext cx="0" cy="153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89" name="Line 260"/>
          <p:cNvSpPr>
            <a:spLocks noChangeShapeType="1"/>
          </p:cNvSpPr>
          <p:nvPr/>
        </p:nvSpPr>
        <p:spPr bwMode="auto">
          <a:xfrm>
            <a:off x="2301875" y="2036763"/>
            <a:ext cx="2095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90" name="Line 261"/>
          <p:cNvSpPr>
            <a:spLocks noChangeShapeType="1"/>
          </p:cNvSpPr>
          <p:nvPr/>
        </p:nvSpPr>
        <p:spPr bwMode="auto">
          <a:xfrm>
            <a:off x="2295525" y="2039938"/>
            <a:ext cx="0" cy="153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391" name="Text Box 262"/>
          <p:cNvSpPr txBox="1">
            <a:spLocks noChangeArrowheads="1"/>
          </p:cNvSpPr>
          <p:nvPr/>
        </p:nvSpPr>
        <p:spPr bwMode="auto">
          <a:xfrm>
            <a:off x="228600" y="6415088"/>
            <a:ext cx="905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 Narrow" pitchFamily="34" charset="0"/>
              </a:rPr>
              <a:t>Total            __________ +   __________+ ___________+ ____________+______________ = ________ </a:t>
            </a:r>
          </a:p>
        </p:txBody>
      </p:sp>
      <p:sp>
        <p:nvSpPr>
          <p:cNvPr id="48392" name="Freeform 263"/>
          <p:cNvSpPr>
            <a:spLocks/>
          </p:cNvSpPr>
          <p:nvPr/>
        </p:nvSpPr>
        <p:spPr bwMode="auto">
          <a:xfrm>
            <a:off x="311150" y="5470525"/>
            <a:ext cx="1085850" cy="804863"/>
          </a:xfrm>
          <a:custGeom>
            <a:avLst/>
            <a:gdLst>
              <a:gd name="T0" fmla="*/ 0 w 684"/>
              <a:gd name="T1" fmla="*/ 1175685179 h 550"/>
              <a:gd name="T2" fmla="*/ 1721267692 w 684"/>
              <a:gd name="T3" fmla="*/ 1175685179 h 550"/>
              <a:gd name="T4" fmla="*/ 1721267692 w 684"/>
              <a:gd name="T5" fmla="*/ 0 h 550"/>
              <a:gd name="T6" fmla="*/ 0 w 684"/>
              <a:gd name="T7" fmla="*/ 0 h 550"/>
              <a:gd name="T8" fmla="*/ 0 w 684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550"/>
              <a:gd name="T17" fmla="*/ 684 w 684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550">
                <a:moveTo>
                  <a:pt x="0" y="549"/>
                </a:moveTo>
                <a:lnTo>
                  <a:pt x="683" y="549"/>
                </a:lnTo>
                <a:lnTo>
                  <a:pt x="683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93" name="Rectangle 264"/>
          <p:cNvSpPr>
            <a:spLocks noChangeArrowheads="1"/>
          </p:cNvSpPr>
          <p:nvPr/>
        </p:nvSpPr>
        <p:spPr bwMode="auto">
          <a:xfrm>
            <a:off x="519113" y="5572125"/>
            <a:ext cx="657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LEVEL</a:t>
            </a:r>
          </a:p>
        </p:txBody>
      </p:sp>
      <p:sp>
        <p:nvSpPr>
          <p:cNvPr id="48394" name="Rectangle 265"/>
          <p:cNvSpPr>
            <a:spLocks noChangeArrowheads="1"/>
          </p:cNvSpPr>
          <p:nvPr/>
        </p:nvSpPr>
        <p:spPr bwMode="auto">
          <a:xfrm>
            <a:off x="695325" y="5732463"/>
            <a:ext cx="311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 0</a:t>
            </a:r>
          </a:p>
        </p:txBody>
      </p:sp>
      <p:sp>
        <p:nvSpPr>
          <p:cNvPr id="48395" name="Rectangle 266"/>
          <p:cNvSpPr>
            <a:spLocks noChangeArrowheads="1"/>
          </p:cNvSpPr>
          <p:nvPr/>
        </p:nvSpPr>
        <p:spPr bwMode="auto">
          <a:xfrm>
            <a:off x="615950" y="5888038"/>
            <a:ext cx="522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Back</a:t>
            </a:r>
          </a:p>
        </p:txBody>
      </p:sp>
      <p:sp>
        <p:nvSpPr>
          <p:cNvPr id="48396" name="Rectangle 267"/>
          <p:cNvSpPr>
            <a:spLocks noChangeArrowheads="1"/>
          </p:cNvSpPr>
          <p:nvPr/>
        </p:nvSpPr>
        <p:spPr bwMode="auto">
          <a:xfrm>
            <a:off x="533400" y="6049963"/>
            <a:ext cx="638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200"/>
              <a:t>Sliding</a:t>
            </a:r>
          </a:p>
        </p:txBody>
      </p:sp>
      <p:sp>
        <p:nvSpPr>
          <p:cNvPr id="48397" name="Freeform 268"/>
          <p:cNvSpPr>
            <a:spLocks/>
          </p:cNvSpPr>
          <p:nvPr/>
        </p:nvSpPr>
        <p:spPr bwMode="auto">
          <a:xfrm>
            <a:off x="1406525" y="5470525"/>
            <a:ext cx="1085850" cy="804863"/>
          </a:xfrm>
          <a:custGeom>
            <a:avLst/>
            <a:gdLst>
              <a:gd name="T0" fmla="*/ 0 w 684"/>
              <a:gd name="T1" fmla="*/ 1175685179 h 550"/>
              <a:gd name="T2" fmla="*/ 1721267692 w 684"/>
              <a:gd name="T3" fmla="*/ 1175685179 h 550"/>
              <a:gd name="T4" fmla="*/ 1721267692 w 684"/>
              <a:gd name="T5" fmla="*/ 0 h 550"/>
              <a:gd name="T6" fmla="*/ 0 w 684"/>
              <a:gd name="T7" fmla="*/ 0 h 550"/>
              <a:gd name="T8" fmla="*/ 0 w 684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4"/>
              <a:gd name="T16" fmla="*/ 0 h 550"/>
              <a:gd name="T17" fmla="*/ 684 w 684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4" h="550">
                <a:moveTo>
                  <a:pt x="0" y="549"/>
                </a:moveTo>
                <a:lnTo>
                  <a:pt x="683" y="549"/>
                </a:lnTo>
                <a:lnTo>
                  <a:pt x="683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398" name="Rectangle 269"/>
          <p:cNvSpPr>
            <a:spLocks noChangeArrowheads="1"/>
          </p:cNvSpPr>
          <p:nvPr/>
        </p:nvSpPr>
        <p:spPr bwMode="auto">
          <a:xfrm>
            <a:off x="1382713" y="5494338"/>
            <a:ext cx="10922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Event was carried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out but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improvements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have since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deteriorated</a:t>
            </a:r>
          </a:p>
        </p:txBody>
      </p:sp>
      <p:sp>
        <p:nvSpPr>
          <p:cNvPr id="48399" name="Freeform 270"/>
          <p:cNvSpPr>
            <a:spLocks/>
          </p:cNvSpPr>
          <p:nvPr/>
        </p:nvSpPr>
        <p:spPr bwMode="auto">
          <a:xfrm>
            <a:off x="2500313" y="5470525"/>
            <a:ext cx="1370012" cy="804863"/>
          </a:xfrm>
          <a:custGeom>
            <a:avLst/>
            <a:gdLst>
              <a:gd name="T0" fmla="*/ 0 w 863"/>
              <a:gd name="T1" fmla="*/ 1175685179 h 550"/>
              <a:gd name="T2" fmla="*/ 2147483647 w 863"/>
              <a:gd name="T3" fmla="*/ 1175685179 h 550"/>
              <a:gd name="T4" fmla="*/ 2147483647 w 863"/>
              <a:gd name="T5" fmla="*/ 0 h 550"/>
              <a:gd name="T6" fmla="*/ 0 w 863"/>
              <a:gd name="T7" fmla="*/ 0 h 550"/>
              <a:gd name="T8" fmla="*/ 0 w 863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3"/>
              <a:gd name="T16" fmla="*/ 0 h 550"/>
              <a:gd name="T17" fmla="*/ 863 w 863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3" h="550">
                <a:moveTo>
                  <a:pt x="0" y="549"/>
                </a:moveTo>
                <a:lnTo>
                  <a:pt x="862" y="549"/>
                </a:lnTo>
                <a:lnTo>
                  <a:pt x="862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400" name="Freeform 271"/>
          <p:cNvSpPr>
            <a:spLocks/>
          </p:cNvSpPr>
          <p:nvPr/>
        </p:nvSpPr>
        <p:spPr bwMode="auto">
          <a:xfrm>
            <a:off x="3879850" y="5470525"/>
            <a:ext cx="1190625" cy="804863"/>
          </a:xfrm>
          <a:custGeom>
            <a:avLst/>
            <a:gdLst>
              <a:gd name="T0" fmla="*/ 0 w 750"/>
              <a:gd name="T1" fmla="*/ 1175685179 h 550"/>
              <a:gd name="T2" fmla="*/ 1887598004 w 750"/>
              <a:gd name="T3" fmla="*/ 1175685179 h 550"/>
              <a:gd name="T4" fmla="*/ 1887598004 w 750"/>
              <a:gd name="T5" fmla="*/ 0 h 550"/>
              <a:gd name="T6" fmla="*/ 0 w 750"/>
              <a:gd name="T7" fmla="*/ 0 h 550"/>
              <a:gd name="T8" fmla="*/ 0 w 750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0"/>
              <a:gd name="T16" fmla="*/ 0 h 550"/>
              <a:gd name="T17" fmla="*/ 750 w 750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0" h="550">
                <a:moveTo>
                  <a:pt x="0" y="549"/>
                </a:moveTo>
                <a:lnTo>
                  <a:pt x="749" y="549"/>
                </a:lnTo>
                <a:lnTo>
                  <a:pt x="749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401" name="Freeform 272"/>
          <p:cNvSpPr>
            <a:spLocks/>
          </p:cNvSpPr>
          <p:nvPr/>
        </p:nvSpPr>
        <p:spPr bwMode="auto">
          <a:xfrm>
            <a:off x="5078413" y="5470525"/>
            <a:ext cx="1457325" cy="804863"/>
          </a:xfrm>
          <a:custGeom>
            <a:avLst/>
            <a:gdLst>
              <a:gd name="T0" fmla="*/ 0 w 918"/>
              <a:gd name="T1" fmla="*/ 1175685179 h 550"/>
              <a:gd name="T2" fmla="*/ 2147483647 w 918"/>
              <a:gd name="T3" fmla="*/ 1175685179 h 550"/>
              <a:gd name="T4" fmla="*/ 2147483647 w 918"/>
              <a:gd name="T5" fmla="*/ 0 h 550"/>
              <a:gd name="T6" fmla="*/ 0 w 918"/>
              <a:gd name="T7" fmla="*/ 0 h 550"/>
              <a:gd name="T8" fmla="*/ 0 w 918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8"/>
              <a:gd name="T16" fmla="*/ 0 h 550"/>
              <a:gd name="T17" fmla="*/ 918 w 918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8" h="550">
                <a:moveTo>
                  <a:pt x="0" y="549"/>
                </a:moveTo>
                <a:lnTo>
                  <a:pt x="917" y="549"/>
                </a:lnTo>
                <a:lnTo>
                  <a:pt x="917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402" name="Freeform 273"/>
          <p:cNvSpPr>
            <a:spLocks/>
          </p:cNvSpPr>
          <p:nvPr/>
        </p:nvSpPr>
        <p:spPr bwMode="auto">
          <a:xfrm>
            <a:off x="6543675" y="5470525"/>
            <a:ext cx="1681163" cy="804863"/>
          </a:xfrm>
          <a:custGeom>
            <a:avLst/>
            <a:gdLst>
              <a:gd name="T0" fmla="*/ 0 w 1059"/>
              <a:gd name="T1" fmla="*/ 1175685179 h 550"/>
              <a:gd name="T2" fmla="*/ 2147483647 w 1059"/>
              <a:gd name="T3" fmla="*/ 1175685179 h 550"/>
              <a:gd name="T4" fmla="*/ 2147483647 w 1059"/>
              <a:gd name="T5" fmla="*/ 0 h 550"/>
              <a:gd name="T6" fmla="*/ 0 w 1059"/>
              <a:gd name="T7" fmla="*/ 0 h 550"/>
              <a:gd name="T8" fmla="*/ 0 w 1059"/>
              <a:gd name="T9" fmla="*/ 1175685179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9"/>
              <a:gd name="T16" fmla="*/ 0 h 550"/>
              <a:gd name="T17" fmla="*/ 1059 w 1059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9" h="550">
                <a:moveTo>
                  <a:pt x="0" y="549"/>
                </a:moveTo>
                <a:lnTo>
                  <a:pt x="1058" y="549"/>
                </a:lnTo>
                <a:lnTo>
                  <a:pt x="1058" y="0"/>
                </a:lnTo>
                <a:lnTo>
                  <a:pt x="0" y="0"/>
                </a:lnTo>
                <a:lnTo>
                  <a:pt x="0" y="549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403" name="Freeform 274"/>
          <p:cNvSpPr>
            <a:spLocks/>
          </p:cNvSpPr>
          <p:nvPr/>
        </p:nvSpPr>
        <p:spPr bwMode="auto">
          <a:xfrm>
            <a:off x="304800" y="5465763"/>
            <a:ext cx="1098550" cy="814387"/>
          </a:xfrm>
          <a:custGeom>
            <a:avLst/>
            <a:gdLst>
              <a:gd name="T0" fmla="*/ 0 w 692"/>
              <a:gd name="T1" fmla="*/ 1188573546 h 557"/>
              <a:gd name="T2" fmla="*/ 1741428942 w 692"/>
              <a:gd name="T3" fmla="*/ 1188573546 h 557"/>
              <a:gd name="T4" fmla="*/ 1741428942 w 692"/>
              <a:gd name="T5" fmla="*/ 0 h 557"/>
              <a:gd name="T6" fmla="*/ 0 w 692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557"/>
              <a:gd name="T14" fmla="*/ 692 w 692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557">
                <a:moveTo>
                  <a:pt x="0" y="556"/>
                </a:moveTo>
                <a:lnTo>
                  <a:pt x="691" y="556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404" name="Line 275"/>
          <p:cNvSpPr>
            <a:spLocks noChangeShapeType="1"/>
          </p:cNvSpPr>
          <p:nvPr/>
        </p:nvSpPr>
        <p:spPr bwMode="auto">
          <a:xfrm>
            <a:off x="304800" y="5468938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05" name="Freeform 276"/>
          <p:cNvSpPr>
            <a:spLocks/>
          </p:cNvSpPr>
          <p:nvPr/>
        </p:nvSpPr>
        <p:spPr bwMode="auto">
          <a:xfrm>
            <a:off x="1400175" y="5465763"/>
            <a:ext cx="1098550" cy="814387"/>
          </a:xfrm>
          <a:custGeom>
            <a:avLst/>
            <a:gdLst>
              <a:gd name="T0" fmla="*/ 0 w 692"/>
              <a:gd name="T1" fmla="*/ 1188573546 h 557"/>
              <a:gd name="T2" fmla="*/ 1741428942 w 692"/>
              <a:gd name="T3" fmla="*/ 1188573546 h 557"/>
              <a:gd name="T4" fmla="*/ 1741428942 w 692"/>
              <a:gd name="T5" fmla="*/ 0 h 557"/>
              <a:gd name="T6" fmla="*/ 0 w 692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692"/>
              <a:gd name="T13" fmla="*/ 0 h 557"/>
              <a:gd name="T14" fmla="*/ 692 w 692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" h="557">
                <a:moveTo>
                  <a:pt x="0" y="556"/>
                </a:moveTo>
                <a:lnTo>
                  <a:pt x="691" y="556"/>
                </a:lnTo>
                <a:lnTo>
                  <a:pt x="69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406" name="Line 277"/>
          <p:cNvSpPr>
            <a:spLocks noChangeShapeType="1"/>
          </p:cNvSpPr>
          <p:nvPr/>
        </p:nvSpPr>
        <p:spPr bwMode="auto">
          <a:xfrm>
            <a:off x="1400175" y="5468938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07" name="Freeform 278"/>
          <p:cNvSpPr>
            <a:spLocks/>
          </p:cNvSpPr>
          <p:nvPr/>
        </p:nvSpPr>
        <p:spPr bwMode="auto">
          <a:xfrm>
            <a:off x="2495550" y="5465763"/>
            <a:ext cx="1381125" cy="814387"/>
          </a:xfrm>
          <a:custGeom>
            <a:avLst/>
            <a:gdLst>
              <a:gd name="T0" fmla="*/ 0 w 870"/>
              <a:gd name="T1" fmla="*/ 1188573546 h 557"/>
              <a:gd name="T2" fmla="*/ 2147483647 w 870"/>
              <a:gd name="T3" fmla="*/ 1188573546 h 557"/>
              <a:gd name="T4" fmla="*/ 2147483647 w 870"/>
              <a:gd name="T5" fmla="*/ 0 h 557"/>
              <a:gd name="T6" fmla="*/ 0 w 870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870"/>
              <a:gd name="T13" fmla="*/ 0 h 557"/>
              <a:gd name="T14" fmla="*/ 870 w 870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0" h="557">
                <a:moveTo>
                  <a:pt x="0" y="556"/>
                </a:moveTo>
                <a:lnTo>
                  <a:pt x="869" y="556"/>
                </a:lnTo>
                <a:lnTo>
                  <a:pt x="8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408" name="Line 279"/>
          <p:cNvSpPr>
            <a:spLocks noChangeShapeType="1"/>
          </p:cNvSpPr>
          <p:nvPr/>
        </p:nvSpPr>
        <p:spPr bwMode="auto">
          <a:xfrm>
            <a:off x="2495550" y="5468938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09" name="Freeform 280"/>
          <p:cNvSpPr>
            <a:spLocks/>
          </p:cNvSpPr>
          <p:nvPr/>
        </p:nvSpPr>
        <p:spPr bwMode="auto">
          <a:xfrm>
            <a:off x="3873500" y="5465763"/>
            <a:ext cx="1203325" cy="814387"/>
          </a:xfrm>
          <a:custGeom>
            <a:avLst/>
            <a:gdLst>
              <a:gd name="T0" fmla="*/ 0 w 758"/>
              <a:gd name="T1" fmla="*/ 1188573546 h 557"/>
              <a:gd name="T2" fmla="*/ 1907759254 w 758"/>
              <a:gd name="T3" fmla="*/ 1188573546 h 557"/>
              <a:gd name="T4" fmla="*/ 1907759254 w 758"/>
              <a:gd name="T5" fmla="*/ 0 h 557"/>
              <a:gd name="T6" fmla="*/ 0 w 758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758"/>
              <a:gd name="T13" fmla="*/ 0 h 557"/>
              <a:gd name="T14" fmla="*/ 758 w 758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8" h="557">
                <a:moveTo>
                  <a:pt x="0" y="556"/>
                </a:moveTo>
                <a:lnTo>
                  <a:pt x="757" y="556"/>
                </a:lnTo>
                <a:lnTo>
                  <a:pt x="7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410" name="Line 281"/>
          <p:cNvSpPr>
            <a:spLocks noChangeShapeType="1"/>
          </p:cNvSpPr>
          <p:nvPr/>
        </p:nvSpPr>
        <p:spPr bwMode="auto">
          <a:xfrm>
            <a:off x="3873500" y="5468938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11" name="Freeform 282"/>
          <p:cNvSpPr>
            <a:spLocks/>
          </p:cNvSpPr>
          <p:nvPr/>
        </p:nvSpPr>
        <p:spPr bwMode="auto">
          <a:xfrm>
            <a:off x="5073650" y="5465763"/>
            <a:ext cx="1468438" cy="814387"/>
          </a:xfrm>
          <a:custGeom>
            <a:avLst/>
            <a:gdLst>
              <a:gd name="T0" fmla="*/ 0 w 925"/>
              <a:gd name="T1" fmla="*/ 1188573546 h 557"/>
              <a:gd name="T2" fmla="*/ 2147483647 w 925"/>
              <a:gd name="T3" fmla="*/ 1188573546 h 557"/>
              <a:gd name="T4" fmla="*/ 2147483647 w 925"/>
              <a:gd name="T5" fmla="*/ 0 h 557"/>
              <a:gd name="T6" fmla="*/ 0 w 925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925"/>
              <a:gd name="T13" fmla="*/ 0 h 557"/>
              <a:gd name="T14" fmla="*/ 925 w 925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5" h="557">
                <a:moveTo>
                  <a:pt x="0" y="556"/>
                </a:moveTo>
                <a:lnTo>
                  <a:pt x="924" y="556"/>
                </a:lnTo>
                <a:lnTo>
                  <a:pt x="92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412" name="Line 283"/>
          <p:cNvSpPr>
            <a:spLocks noChangeShapeType="1"/>
          </p:cNvSpPr>
          <p:nvPr/>
        </p:nvSpPr>
        <p:spPr bwMode="auto">
          <a:xfrm>
            <a:off x="5073650" y="5468938"/>
            <a:ext cx="0" cy="809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13" name="Freeform 284"/>
          <p:cNvSpPr>
            <a:spLocks/>
          </p:cNvSpPr>
          <p:nvPr/>
        </p:nvSpPr>
        <p:spPr bwMode="auto">
          <a:xfrm>
            <a:off x="6537325" y="5465763"/>
            <a:ext cx="1693863" cy="814387"/>
          </a:xfrm>
          <a:custGeom>
            <a:avLst/>
            <a:gdLst>
              <a:gd name="T0" fmla="*/ 0 w 1067"/>
              <a:gd name="T1" fmla="*/ 1188573546 h 557"/>
              <a:gd name="T2" fmla="*/ 2147483647 w 1067"/>
              <a:gd name="T3" fmla="*/ 1188573546 h 557"/>
              <a:gd name="T4" fmla="*/ 2147483647 w 1067"/>
              <a:gd name="T5" fmla="*/ 0 h 557"/>
              <a:gd name="T6" fmla="*/ 0 w 1067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  <a:gd name="T12" fmla="*/ 0 w 1067"/>
              <a:gd name="T13" fmla="*/ 0 h 557"/>
              <a:gd name="T14" fmla="*/ 1067 w 1067"/>
              <a:gd name="T15" fmla="*/ 557 h 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7" h="557">
                <a:moveTo>
                  <a:pt x="0" y="556"/>
                </a:moveTo>
                <a:lnTo>
                  <a:pt x="1066" y="556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414" name="Rectangle 285"/>
          <p:cNvSpPr>
            <a:spLocks noChangeArrowheads="1"/>
          </p:cNvSpPr>
          <p:nvPr/>
        </p:nvSpPr>
        <p:spPr bwMode="auto">
          <a:xfrm>
            <a:off x="2263775" y="6129338"/>
            <a:ext cx="227013" cy="144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15" name="Rectangle 286"/>
          <p:cNvSpPr>
            <a:spLocks noChangeArrowheads="1"/>
          </p:cNvSpPr>
          <p:nvPr/>
        </p:nvSpPr>
        <p:spPr bwMode="auto">
          <a:xfrm>
            <a:off x="3643313" y="6129338"/>
            <a:ext cx="227012" cy="144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16" name="Rectangle 287"/>
          <p:cNvSpPr>
            <a:spLocks noChangeArrowheads="1"/>
          </p:cNvSpPr>
          <p:nvPr/>
        </p:nvSpPr>
        <p:spPr bwMode="auto">
          <a:xfrm>
            <a:off x="4843463" y="6130925"/>
            <a:ext cx="225425" cy="144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17" name="Rectangle 288"/>
          <p:cNvSpPr>
            <a:spLocks noChangeArrowheads="1"/>
          </p:cNvSpPr>
          <p:nvPr/>
        </p:nvSpPr>
        <p:spPr bwMode="auto">
          <a:xfrm>
            <a:off x="6313488" y="6130925"/>
            <a:ext cx="223837" cy="144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18" name="Rectangle 289"/>
          <p:cNvSpPr>
            <a:spLocks noChangeArrowheads="1"/>
          </p:cNvSpPr>
          <p:nvPr/>
        </p:nvSpPr>
        <p:spPr bwMode="auto">
          <a:xfrm>
            <a:off x="7997825" y="6130925"/>
            <a:ext cx="227013" cy="144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19" name="Rectangle 290"/>
          <p:cNvSpPr>
            <a:spLocks noChangeArrowheads="1"/>
          </p:cNvSpPr>
          <p:nvPr/>
        </p:nvSpPr>
        <p:spPr bwMode="auto">
          <a:xfrm>
            <a:off x="2565400" y="5486400"/>
            <a:ext cx="10922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Event was carried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out but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improvements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have since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deteriorated</a:t>
            </a:r>
          </a:p>
        </p:txBody>
      </p:sp>
      <p:sp>
        <p:nvSpPr>
          <p:cNvPr id="48420" name="Rectangle 291"/>
          <p:cNvSpPr>
            <a:spLocks noChangeArrowheads="1"/>
          </p:cNvSpPr>
          <p:nvPr/>
        </p:nvSpPr>
        <p:spPr bwMode="auto">
          <a:xfrm>
            <a:off x="3937000" y="5486400"/>
            <a:ext cx="10922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Event was carried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out but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improvements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have since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deteriorated</a:t>
            </a:r>
          </a:p>
        </p:txBody>
      </p:sp>
      <p:sp>
        <p:nvSpPr>
          <p:cNvPr id="48421" name="Rectangle 292"/>
          <p:cNvSpPr>
            <a:spLocks noChangeArrowheads="1"/>
          </p:cNvSpPr>
          <p:nvPr/>
        </p:nvSpPr>
        <p:spPr bwMode="auto">
          <a:xfrm>
            <a:off x="5080000" y="5486400"/>
            <a:ext cx="10922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Event was carried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out but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improvements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have since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deteriorated</a:t>
            </a:r>
          </a:p>
        </p:txBody>
      </p:sp>
      <p:sp>
        <p:nvSpPr>
          <p:cNvPr id="48422" name="Rectangle 293"/>
          <p:cNvSpPr>
            <a:spLocks noChangeArrowheads="1"/>
          </p:cNvSpPr>
          <p:nvPr/>
        </p:nvSpPr>
        <p:spPr bwMode="auto">
          <a:xfrm>
            <a:off x="6604000" y="5486400"/>
            <a:ext cx="10922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Event was carried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out but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improvements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have since </a:t>
            </a:r>
          </a:p>
          <a:p>
            <a:pPr algn="l" eaLnBrk="0" hangingPunct="0"/>
            <a:r>
              <a:rPr lang="en-US" sz="900">
                <a:solidFill>
                  <a:srgbClr val="000000"/>
                </a:solidFill>
              </a:rPr>
              <a:t>deteriorated</a:t>
            </a:r>
          </a:p>
        </p:txBody>
      </p:sp>
      <p:sp>
        <p:nvSpPr>
          <p:cNvPr id="48423" name="Line 294"/>
          <p:cNvSpPr>
            <a:spLocks noChangeShapeType="1"/>
          </p:cNvSpPr>
          <p:nvPr/>
        </p:nvSpPr>
        <p:spPr bwMode="auto">
          <a:xfrm flipV="1">
            <a:off x="8686800" y="11430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424" name="Text Box 295"/>
          <p:cNvSpPr txBox="1">
            <a:spLocks noChangeArrowheads="1"/>
          </p:cNvSpPr>
          <p:nvPr/>
        </p:nvSpPr>
        <p:spPr bwMode="auto">
          <a:xfrm rot="-5400000">
            <a:off x="7146132" y="3674268"/>
            <a:ext cx="283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Cumulative Improvements</a:t>
            </a:r>
          </a:p>
        </p:txBody>
      </p:sp>
      <p:sp>
        <p:nvSpPr>
          <p:cNvPr id="48425" name="Text Box 296"/>
          <p:cNvSpPr txBox="1">
            <a:spLocks noChangeArrowheads="1"/>
          </p:cNvSpPr>
          <p:nvPr/>
        </p:nvSpPr>
        <p:spPr bwMode="auto">
          <a:xfrm>
            <a:off x="7375525" y="2651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Date_________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On-screen Show (4:3)</PresentationFormat>
  <Paragraphs>168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FIVE S’s SCORING</vt:lpstr>
    </vt:vector>
  </TitlesOfParts>
  <Company>Partners HealthCare System,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S’s SCORING</dc:title>
  <dc:creator>Partners Information Systems</dc:creator>
  <cp:lastModifiedBy>Partners Information Systems</cp:lastModifiedBy>
  <cp:revision>1</cp:revision>
  <dcterms:created xsi:type="dcterms:W3CDTF">2016-10-13T10:43:10Z</dcterms:created>
  <dcterms:modified xsi:type="dcterms:W3CDTF">2016-10-13T10:43:41Z</dcterms:modified>
</cp:coreProperties>
</file>